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88" r:id="rId4"/>
    <p:sldId id="339" r:id="rId5"/>
    <p:sldId id="260" r:id="rId6"/>
    <p:sldId id="343" r:id="rId7"/>
    <p:sldId id="262" r:id="rId8"/>
    <p:sldId id="263" r:id="rId9"/>
    <p:sldId id="264" r:id="rId10"/>
    <p:sldId id="342" r:id="rId11"/>
    <p:sldId id="266" r:id="rId12"/>
    <p:sldId id="267" r:id="rId13"/>
    <p:sldId id="268" r:id="rId14"/>
    <p:sldId id="269" r:id="rId15"/>
    <p:sldId id="265" r:id="rId16"/>
    <p:sldId id="330" r:id="rId17"/>
    <p:sldId id="271" r:id="rId18"/>
    <p:sldId id="272" r:id="rId19"/>
    <p:sldId id="351" r:id="rId20"/>
    <p:sldId id="273" r:id="rId21"/>
    <p:sldId id="350" r:id="rId22"/>
    <p:sldId id="274" r:id="rId23"/>
    <p:sldId id="352" r:id="rId24"/>
    <p:sldId id="275" r:id="rId25"/>
    <p:sldId id="347" r:id="rId26"/>
    <p:sldId id="276" r:id="rId27"/>
    <p:sldId id="277" r:id="rId28"/>
    <p:sldId id="344" r:id="rId29"/>
    <p:sldId id="345" r:id="rId30"/>
    <p:sldId id="348" r:id="rId31"/>
    <p:sldId id="346" r:id="rId32"/>
    <p:sldId id="349" r:id="rId33"/>
    <p:sldId id="334" r:id="rId34"/>
    <p:sldId id="333" r:id="rId35"/>
    <p:sldId id="335" r:id="rId36"/>
    <p:sldId id="336" r:id="rId37"/>
    <p:sldId id="337" r:id="rId38"/>
    <p:sldId id="340" r:id="rId39"/>
    <p:sldId id="279" r:id="rId40"/>
    <p:sldId id="341" r:id="rId41"/>
    <p:sldId id="281" r:id="rId42"/>
    <p:sldId id="282" r:id="rId43"/>
    <p:sldId id="338" r:id="rId44"/>
    <p:sldId id="284" r:id="rId45"/>
    <p:sldId id="286" r:id="rId46"/>
    <p:sldId id="287" r:id="rId47"/>
    <p:sldId id="285" r:id="rId48"/>
    <p:sldId id="310" r:id="rId49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D9AD40-6681-41EB-8672-54459BC3B456}" v="4" dt="2024-09-05T14:01:20.81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 autoAdjust="0"/>
    <p:restoredTop sz="94660"/>
  </p:normalViewPr>
  <p:slideViewPr>
    <p:cSldViewPr>
      <p:cViewPr varScale="1">
        <p:scale>
          <a:sx n="57" d="100"/>
          <a:sy n="57" d="100"/>
        </p:scale>
        <p:origin x="235" y="62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old, Geoffrey" userId="84df3a83-fb20-4e73-a9fb-16fe3fc1bec7" providerId="ADAL" clId="{C4D9AD40-6681-41EB-8672-54459BC3B456}"/>
    <pc:docChg chg="undo custSel delSld modSld">
      <pc:chgData name="Arnold, Geoffrey" userId="84df3a83-fb20-4e73-a9fb-16fe3fc1bec7" providerId="ADAL" clId="{C4D9AD40-6681-41EB-8672-54459BC3B456}" dt="2024-09-05T14:02:09.259" v="99" actId="47"/>
      <pc:docMkLst>
        <pc:docMk/>
      </pc:docMkLst>
      <pc:sldChg chg="modSp mod">
        <pc:chgData name="Arnold, Geoffrey" userId="84df3a83-fb20-4e73-a9fb-16fe3fc1bec7" providerId="ADAL" clId="{C4D9AD40-6681-41EB-8672-54459BC3B456}" dt="2024-09-05T13:58:45.618" v="70" actId="20577"/>
        <pc:sldMkLst>
          <pc:docMk/>
          <pc:sldMk cId="0" sldId="263"/>
        </pc:sldMkLst>
        <pc:spChg chg="mod">
          <ac:chgData name="Arnold, Geoffrey" userId="84df3a83-fb20-4e73-a9fb-16fe3fc1bec7" providerId="ADAL" clId="{C4D9AD40-6681-41EB-8672-54459BC3B456}" dt="2024-09-05T13:56:33.008" v="4" actId="1076"/>
          <ac:spMkLst>
            <pc:docMk/>
            <pc:sldMk cId="0" sldId="263"/>
            <ac:spMk id="4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05T13:58:45.618" v="70" actId="20577"/>
          <ac:spMkLst>
            <pc:docMk/>
            <pc:sldMk cId="0" sldId="263"/>
            <ac:spMk id="8" creationId="{00000000-0000-0000-0000-000000000000}"/>
          </ac:spMkLst>
        </pc:spChg>
      </pc:sldChg>
      <pc:sldChg chg="modSp mod">
        <pc:chgData name="Arnold, Geoffrey" userId="84df3a83-fb20-4e73-a9fb-16fe3fc1bec7" providerId="ADAL" clId="{C4D9AD40-6681-41EB-8672-54459BC3B456}" dt="2024-09-05T13:57:25.596" v="61" actId="14100"/>
        <pc:sldMkLst>
          <pc:docMk/>
          <pc:sldMk cId="0" sldId="264"/>
        </pc:sldMkLst>
        <pc:spChg chg="mod">
          <ac:chgData name="Arnold, Geoffrey" userId="84df3a83-fb20-4e73-a9fb-16fe3fc1bec7" providerId="ADAL" clId="{C4D9AD40-6681-41EB-8672-54459BC3B456}" dt="2024-09-05T13:57:25.596" v="61" actId="14100"/>
          <ac:spMkLst>
            <pc:docMk/>
            <pc:sldMk cId="0" sldId="264"/>
            <ac:spMk id="3" creationId="{00000000-0000-0000-0000-000000000000}"/>
          </ac:spMkLst>
        </pc:spChg>
      </pc:sldChg>
      <pc:sldChg chg="modSp mod">
        <pc:chgData name="Arnold, Geoffrey" userId="84df3a83-fb20-4e73-a9fb-16fe3fc1bec7" providerId="ADAL" clId="{C4D9AD40-6681-41EB-8672-54459BC3B456}" dt="2024-09-05T13:57:49.530" v="69" actId="15"/>
        <pc:sldMkLst>
          <pc:docMk/>
          <pc:sldMk cId="0" sldId="268"/>
        </pc:sldMkLst>
        <pc:spChg chg="mod">
          <ac:chgData name="Arnold, Geoffrey" userId="84df3a83-fb20-4e73-a9fb-16fe3fc1bec7" providerId="ADAL" clId="{C4D9AD40-6681-41EB-8672-54459BC3B456}" dt="2024-09-05T13:57:49.530" v="69" actId="15"/>
          <ac:spMkLst>
            <pc:docMk/>
            <pc:sldMk cId="0" sldId="268"/>
            <ac:spMk id="7" creationId="{00000000-0000-0000-0000-000000000000}"/>
          </ac:spMkLst>
        </pc:spChg>
      </pc:sldChg>
      <pc:sldChg chg="modSp mod">
        <pc:chgData name="Arnold, Geoffrey" userId="84df3a83-fb20-4e73-a9fb-16fe3fc1bec7" providerId="ADAL" clId="{C4D9AD40-6681-41EB-8672-54459BC3B456}" dt="2024-09-05T13:59:46.303" v="79" actId="1076"/>
        <pc:sldMkLst>
          <pc:docMk/>
          <pc:sldMk cId="0" sldId="269"/>
        </pc:sldMkLst>
        <pc:spChg chg="mod">
          <ac:chgData name="Arnold, Geoffrey" userId="84df3a83-fb20-4e73-a9fb-16fe3fc1bec7" providerId="ADAL" clId="{C4D9AD40-6681-41EB-8672-54459BC3B456}" dt="2024-09-05T13:59:26.485" v="73"/>
          <ac:spMkLst>
            <pc:docMk/>
            <pc:sldMk cId="0" sldId="269"/>
            <ac:spMk id="5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05T13:59:32.224" v="75" actId="1076"/>
          <ac:spMkLst>
            <pc:docMk/>
            <pc:sldMk cId="0" sldId="269"/>
            <ac:spMk id="7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05T13:59:46.303" v="79" actId="1076"/>
          <ac:spMkLst>
            <pc:docMk/>
            <pc:sldMk cId="0" sldId="269"/>
            <ac:spMk id="9" creationId="{00000000-0000-0000-0000-000000000000}"/>
          </ac:spMkLst>
        </pc:spChg>
      </pc:sldChg>
      <pc:sldChg chg="delSp modSp mod">
        <pc:chgData name="Arnold, Geoffrey" userId="84df3a83-fb20-4e73-a9fb-16fe3fc1bec7" providerId="ADAL" clId="{C4D9AD40-6681-41EB-8672-54459BC3B456}" dt="2024-09-05T14:00:17.910" v="82" actId="478"/>
        <pc:sldMkLst>
          <pc:docMk/>
          <pc:sldMk cId="0" sldId="271"/>
        </pc:sldMkLst>
        <pc:spChg chg="del">
          <ac:chgData name="Arnold, Geoffrey" userId="84df3a83-fb20-4e73-a9fb-16fe3fc1bec7" providerId="ADAL" clId="{C4D9AD40-6681-41EB-8672-54459BC3B456}" dt="2024-09-05T14:00:17.910" v="82" actId="478"/>
          <ac:spMkLst>
            <pc:docMk/>
            <pc:sldMk cId="0" sldId="271"/>
            <ac:spMk id="9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05T14:00:14.692" v="81" actId="20577"/>
          <ac:spMkLst>
            <pc:docMk/>
            <pc:sldMk cId="0" sldId="271"/>
            <ac:spMk id="10" creationId="{00000000-0000-0000-0000-000000000000}"/>
          </ac:spMkLst>
        </pc:spChg>
      </pc:sldChg>
      <pc:sldChg chg="modSp mod">
        <pc:chgData name="Arnold, Geoffrey" userId="84df3a83-fb20-4e73-a9fb-16fe3fc1bec7" providerId="ADAL" clId="{C4D9AD40-6681-41EB-8672-54459BC3B456}" dt="2024-09-05T14:01:03.741" v="91" actId="20577"/>
        <pc:sldMkLst>
          <pc:docMk/>
          <pc:sldMk cId="0" sldId="276"/>
        </pc:sldMkLst>
        <pc:spChg chg="mod">
          <ac:chgData name="Arnold, Geoffrey" userId="84df3a83-fb20-4e73-a9fb-16fe3fc1bec7" providerId="ADAL" clId="{C4D9AD40-6681-41EB-8672-54459BC3B456}" dt="2024-09-05T14:00:58.078" v="89" actId="1076"/>
          <ac:spMkLst>
            <pc:docMk/>
            <pc:sldMk cId="0" sldId="276"/>
            <ac:spMk id="4" creationId="{00000000-0000-0000-0000-000000000000}"/>
          </ac:spMkLst>
        </pc:spChg>
        <pc:spChg chg="mod">
          <ac:chgData name="Arnold, Geoffrey" userId="84df3a83-fb20-4e73-a9fb-16fe3fc1bec7" providerId="ADAL" clId="{C4D9AD40-6681-41EB-8672-54459BC3B456}" dt="2024-09-05T14:01:03.741" v="91" actId="20577"/>
          <ac:spMkLst>
            <pc:docMk/>
            <pc:sldMk cId="0" sldId="276"/>
            <ac:spMk id="7" creationId="{00000000-0000-0000-0000-000000000000}"/>
          </ac:spMkLst>
        </pc:spChg>
      </pc:sldChg>
      <pc:sldChg chg="delSp modSp mod">
        <pc:chgData name="Arnold, Geoffrey" userId="84df3a83-fb20-4e73-a9fb-16fe3fc1bec7" providerId="ADAL" clId="{C4D9AD40-6681-41EB-8672-54459BC3B456}" dt="2024-09-05T14:01:40.133" v="97" actId="1076"/>
        <pc:sldMkLst>
          <pc:docMk/>
          <pc:sldMk cId="0" sldId="277"/>
        </pc:sldMkLst>
        <pc:spChg chg="mod">
          <ac:chgData name="Arnold, Geoffrey" userId="84df3a83-fb20-4e73-a9fb-16fe3fc1bec7" providerId="ADAL" clId="{C4D9AD40-6681-41EB-8672-54459BC3B456}" dt="2024-09-05T14:01:40.133" v="97" actId="1076"/>
          <ac:spMkLst>
            <pc:docMk/>
            <pc:sldMk cId="0" sldId="277"/>
            <ac:spMk id="5" creationId="{AD9C2986-47A7-4A51-9AA7-9B53BC8D06FF}"/>
          </ac:spMkLst>
        </pc:spChg>
        <pc:spChg chg="del mod">
          <ac:chgData name="Arnold, Geoffrey" userId="84df3a83-fb20-4e73-a9fb-16fe3fc1bec7" providerId="ADAL" clId="{C4D9AD40-6681-41EB-8672-54459BC3B456}" dt="2024-09-05T14:01:35.197" v="96" actId="478"/>
          <ac:spMkLst>
            <pc:docMk/>
            <pc:sldMk cId="0" sldId="277"/>
            <ac:spMk id="6" creationId="{452645A3-10D9-42C3-9840-857EBFB10EB9}"/>
          </ac:spMkLst>
        </pc:spChg>
      </pc:sldChg>
      <pc:sldChg chg="del">
        <pc:chgData name="Arnold, Geoffrey" userId="84df3a83-fb20-4e73-a9fb-16fe3fc1bec7" providerId="ADAL" clId="{C4D9AD40-6681-41EB-8672-54459BC3B456}" dt="2024-09-05T14:02:08.541" v="98" actId="47"/>
        <pc:sldMkLst>
          <pc:docMk/>
          <pc:sldMk cId="3735733003" sldId="353"/>
        </pc:sldMkLst>
      </pc:sldChg>
      <pc:sldChg chg="del">
        <pc:chgData name="Arnold, Geoffrey" userId="84df3a83-fb20-4e73-a9fb-16fe3fc1bec7" providerId="ADAL" clId="{C4D9AD40-6681-41EB-8672-54459BC3B456}" dt="2024-09-05T14:02:09.259" v="99" actId="47"/>
        <pc:sldMkLst>
          <pc:docMk/>
          <pc:sldMk cId="1225819523" sldId="354"/>
        </pc:sldMkLst>
      </pc:sldChg>
    </pc:docChg>
  </pc:docChgLst>
  <pc:docChgLst>
    <pc:chgData name="Arnold, Geoffrey" userId="84df3a83-fb20-4e73-a9fb-16fe3fc1bec7" providerId="ADAL" clId="{F834DCF1-1540-489F-AED4-FCE5721FCE1D}"/>
    <pc:docChg chg="undo custSel modSld">
      <pc:chgData name="Arnold, Geoffrey" userId="84df3a83-fb20-4e73-a9fb-16fe3fc1bec7" providerId="ADAL" clId="{F834DCF1-1540-489F-AED4-FCE5721FCE1D}" dt="2021-12-23T16:55:57.330" v="138" actId="20577"/>
      <pc:docMkLst>
        <pc:docMk/>
      </pc:docMkLst>
      <pc:sldChg chg="modSp mod">
        <pc:chgData name="Arnold, Geoffrey" userId="84df3a83-fb20-4e73-a9fb-16fe3fc1bec7" providerId="ADAL" clId="{F834DCF1-1540-489F-AED4-FCE5721FCE1D}" dt="2021-12-23T16:08:13.285" v="8" actId="20577"/>
        <pc:sldMkLst>
          <pc:docMk/>
          <pc:sldMk cId="0" sldId="263"/>
        </pc:sldMkLst>
        <pc:spChg chg="mod">
          <ac:chgData name="Arnold, Geoffrey" userId="84df3a83-fb20-4e73-a9fb-16fe3fc1bec7" providerId="ADAL" clId="{F834DCF1-1540-489F-AED4-FCE5721FCE1D}" dt="2021-12-23T16:08:13.285" v="8" actId="20577"/>
          <ac:spMkLst>
            <pc:docMk/>
            <pc:sldMk cId="0" sldId="263"/>
            <ac:spMk id="8" creationId="{00000000-0000-0000-0000-000000000000}"/>
          </ac:spMkLst>
        </pc:spChg>
      </pc:sldChg>
      <pc:sldChg chg="modSp mod">
        <pc:chgData name="Arnold, Geoffrey" userId="84df3a83-fb20-4e73-a9fb-16fe3fc1bec7" providerId="ADAL" clId="{F834DCF1-1540-489F-AED4-FCE5721FCE1D}" dt="2021-12-23T16:09:18.385" v="13" actId="1076"/>
        <pc:sldMkLst>
          <pc:docMk/>
          <pc:sldMk cId="0" sldId="264"/>
        </pc:sldMkLst>
        <pc:spChg chg="mod">
          <ac:chgData name="Arnold, Geoffrey" userId="84df3a83-fb20-4e73-a9fb-16fe3fc1bec7" providerId="ADAL" clId="{F834DCF1-1540-489F-AED4-FCE5721FCE1D}" dt="2021-12-23T16:09:18.385" v="13" actId="1076"/>
          <ac:spMkLst>
            <pc:docMk/>
            <pc:sldMk cId="0" sldId="264"/>
            <ac:spMk id="3" creationId="{00000000-0000-0000-0000-000000000000}"/>
          </ac:spMkLst>
        </pc:spChg>
      </pc:sldChg>
      <pc:sldChg chg="modSp mod">
        <pc:chgData name="Arnold, Geoffrey" userId="84df3a83-fb20-4e73-a9fb-16fe3fc1bec7" providerId="ADAL" clId="{F834DCF1-1540-489F-AED4-FCE5721FCE1D}" dt="2021-12-23T16:41:03.639" v="74" actId="20577"/>
        <pc:sldMkLst>
          <pc:docMk/>
          <pc:sldMk cId="0" sldId="277"/>
        </pc:sldMkLst>
        <pc:spChg chg="mod">
          <ac:chgData name="Arnold, Geoffrey" userId="84df3a83-fb20-4e73-a9fb-16fe3fc1bec7" providerId="ADAL" clId="{F834DCF1-1540-489F-AED4-FCE5721FCE1D}" dt="2021-12-23T16:40:57.425" v="71" actId="1076"/>
          <ac:spMkLst>
            <pc:docMk/>
            <pc:sldMk cId="0" sldId="277"/>
            <ac:spMk id="5" creationId="{AD9C2986-47A7-4A51-9AA7-9B53BC8D06FF}"/>
          </ac:spMkLst>
        </pc:spChg>
        <pc:spChg chg="mod">
          <ac:chgData name="Arnold, Geoffrey" userId="84df3a83-fb20-4e73-a9fb-16fe3fc1bec7" providerId="ADAL" clId="{F834DCF1-1540-489F-AED4-FCE5721FCE1D}" dt="2021-12-23T16:41:03.639" v="74" actId="20577"/>
          <ac:spMkLst>
            <pc:docMk/>
            <pc:sldMk cId="0" sldId="277"/>
            <ac:spMk id="6" creationId="{452645A3-10D9-42C3-9840-857EBFB10EB9}"/>
          </ac:spMkLst>
        </pc:spChg>
      </pc:sldChg>
      <pc:sldChg chg="modSp mod">
        <pc:chgData name="Arnold, Geoffrey" userId="84df3a83-fb20-4e73-a9fb-16fe3fc1bec7" providerId="ADAL" clId="{F834DCF1-1540-489F-AED4-FCE5721FCE1D}" dt="2021-12-23T16:55:57.330" v="138" actId="20577"/>
        <pc:sldMkLst>
          <pc:docMk/>
          <pc:sldMk cId="1225819523" sldId="354"/>
        </pc:sldMkLst>
        <pc:spChg chg="mod">
          <ac:chgData name="Arnold, Geoffrey" userId="84df3a83-fb20-4e73-a9fb-16fe3fc1bec7" providerId="ADAL" clId="{F834DCF1-1540-489F-AED4-FCE5721FCE1D}" dt="2021-12-23T16:55:57.330" v="138" actId="20577"/>
          <ac:spMkLst>
            <pc:docMk/>
            <pc:sldMk cId="1225819523" sldId="354"/>
            <ac:spMk id="6" creationId="{452645A3-10D9-42C3-9840-857EBFB10EB9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322307" y="2280423"/>
            <a:ext cx="14591030" cy="4205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150" b="0" i="0">
                <a:solidFill>
                  <a:srgbClr val="00549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750" b="0" i="0">
                <a:solidFill>
                  <a:srgbClr val="21273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20104100" cy="11308715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0" y="0"/>
                </a:moveTo>
                <a:lnTo>
                  <a:pt x="20104099" y="0"/>
                </a:lnTo>
                <a:lnTo>
                  <a:pt x="20104099" y="11308556"/>
                </a:lnTo>
                <a:lnTo>
                  <a:pt x="0" y="11308556"/>
                </a:lnTo>
                <a:lnTo>
                  <a:pt x="0" y="0"/>
                </a:lnTo>
                <a:close/>
              </a:path>
            </a:pathLst>
          </a:custGeom>
          <a:solidFill>
            <a:srgbClr val="DBDB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10225889"/>
            <a:ext cx="20104099" cy="1082667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5235" y="10256232"/>
            <a:ext cx="20099020" cy="1047115"/>
          </a:xfrm>
          <a:custGeom>
            <a:avLst/>
            <a:gdLst/>
            <a:ahLst/>
            <a:cxnLst/>
            <a:rect l="l" t="t" r="r" b="b"/>
            <a:pathLst>
              <a:path w="20099020" h="1047115">
                <a:moveTo>
                  <a:pt x="20098864" y="0"/>
                </a:moveTo>
                <a:lnTo>
                  <a:pt x="0" y="0"/>
                </a:lnTo>
                <a:lnTo>
                  <a:pt x="0" y="1047088"/>
                </a:lnTo>
                <a:lnTo>
                  <a:pt x="20098864" y="1047088"/>
                </a:lnTo>
              </a:path>
            </a:pathLst>
          </a:custGeom>
          <a:ln w="10470">
            <a:solidFill>
              <a:srgbClr val="D6D6D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78730" y="176749"/>
            <a:ext cx="18946638" cy="15709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150" b="0" i="0">
                <a:solidFill>
                  <a:srgbClr val="447FB5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80980" y="3992623"/>
            <a:ext cx="18192115" cy="3303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750" b="0" i="0">
                <a:solidFill>
                  <a:srgbClr val="212733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hyperlink" Target="https://data.wprdc.org/dataset/allegheny-county-public-swimming-pool-hot-tub-and-spa-inspections/resource/140ed52c-3165-4456-ab91-69ab3042ae8e" TargetMode="Externa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hyperlink" Target="https://data.wprdc.org/dataset/allegheny-county-restaurant-food-facility-inspection-violations/resource/112a3821-334d-4f3f-ab40-4de1220b1a0a" TargetMode="Externa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db.rstudio.com/best-practices/drivers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db.rstudio.com/best-practices/drivers/#connecting-to-a-database-in-r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riscopedata.com/blog/sql-query-order-of-operations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postgresql.org/docs/" TargetMode="External"/><Relationship Id="rId5" Type="http://schemas.openxmlformats.org/officeDocument/2006/relationships/hyperlink" Target="https://data.wprdc.org/dataset/allegheny-county-air-quality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algn="ctr"/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31C25F7-2B3B-429A-AEA6-E318A3597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Import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7D6C6A-2AE8-4C20-BADC-F8E461AE9B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650" y="3225439"/>
            <a:ext cx="6950075" cy="69500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84250" y="3444875"/>
            <a:ext cx="18135600" cy="255711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 algn="ctr">
              <a:lnSpc>
                <a:spcPct val="100000"/>
              </a:lnSpc>
              <a:spcBef>
                <a:spcPts val="3620"/>
              </a:spcBef>
            </a:pPr>
            <a:r>
              <a:rPr lang="en-US" sz="16500" spc="5" dirty="0">
                <a:solidFill>
                  <a:schemeClr val="bg1"/>
                </a:solidFill>
              </a:rPr>
              <a:t>WHERE</a:t>
            </a:r>
            <a:endParaRPr lang="en-US" sz="165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4326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78906" y="176749"/>
            <a:ext cx="11047095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BETWEEN …</a:t>
            </a:r>
            <a:r>
              <a:rPr spc="-630" dirty="0"/>
              <a:t> </a:t>
            </a:r>
            <a:r>
              <a:rPr spc="-10" dirty="0"/>
              <a:t>AND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777822"/>
            <a:ext cx="17317085" cy="3983990"/>
          </a:xfrm>
          <a:prstGeom prst="rect">
            <a:avLst/>
          </a:prstGeom>
        </p:spPr>
        <p:txBody>
          <a:bodyPr vert="horz" wrap="square" lIns="0" tIns="18288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-180" dirty="0">
                <a:solidFill>
                  <a:srgbClr val="212733"/>
                </a:solidFill>
                <a:latin typeface="Lucida Sans Unicode"/>
                <a:cs typeface="Lucida Sans Unicode"/>
              </a:rPr>
              <a:t>BETWEEN</a:t>
            </a:r>
            <a:endParaRPr sz="5750">
              <a:latin typeface="Lucida Sans Unicode"/>
              <a:cs typeface="Lucida Sans Unicode"/>
            </a:endParaRPr>
          </a:p>
          <a:p>
            <a:pPr marL="1122045" marR="5080" lvl="1" indent="-502284">
              <a:lnSpc>
                <a:spcPct val="100400"/>
              </a:lnSpc>
              <a:spcBef>
                <a:spcPts val="131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i="1" spc="-20" dirty="0">
                <a:solidFill>
                  <a:srgbClr val="212733"/>
                </a:solidFill>
                <a:latin typeface="Arial"/>
                <a:cs typeface="Arial"/>
              </a:rPr>
              <a:t>Grab </a:t>
            </a:r>
            <a:r>
              <a:rPr sz="5750" i="1" spc="-170" dirty="0">
                <a:solidFill>
                  <a:srgbClr val="212733"/>
                </a:solidFill>
                <a:latin typeface="Arial"/>
                <a:cs typeface="Arial"/>
              </a:rPr>
              <a:t>Values </a:t>
            </a:r>
            <a:r>
              <a:rPr sz="5750" i="1" spc="55" dirty="0">
                <a:solidFill>
                  <a:srgbClr val="212733"/>
                </a:solidFill>
                <a:latin typeface="Arial"/>
                <a:cs typeface="Arial"/>
              </a:rPr>
              <a:t>between </a:t>
            </a:r>
            <a:r>
              <a:rPr sz="5750" i="1" spc="185" dirty="0">
                <a:solidFill>
                  <a:srgbClr val="212733"/>
                </a:solidFill>
                <a:latin typeface="Arial"/>
                <a:cs typeface="Arial"/>
              </a:rPr>
              <a:t>two </a:t>
            </a:r>
            <a:r>
              <a:rPr sz="5750" i="1" spc="50" dirty="0">
                <a:solidFill>
                  <a:srgbClr val="212733"/>
                </a:solidFill>
                <a:latin typeface="Arial"/>
                <a:cs typeface="Arial"/>
              </a:rPr>
              <a:t>other </a:t>
            </a:r>
            <a:r>
              <a:rPr sz="5750" i="1" spc="-70" dirty="0">
                <a:solidFill>
                  <a:srgbClr val="212733"/>
                </a:solidFill>
                <a:latin typeface="Arial"/>
                <a:cs typeface="Arial"/>
              </a:rPr>
              <a:t>values, </a:t>
            </a:r>
            <a:r>
              <a:rPr sz="5750" i="1" spc="-50" dirty="0">
                <a:solidFill>
                  <a:srgbClr val="212733"/>
                </a:solidFill>
                <a:latin typeface="Arial"/>
                <a:cs typeface="Arial"/>
              </a:rPr>
              <a:t>like </a:t>
            </a:r>
            <a:r>
              <a:rPr sz="5750" i="1" spc="-45" dirty="0">
                <a:solidFill>
                  <a:srgbClr val="212733"/>
                </a:solidFill>
                <a:latin typeface="Arial"/>
                <a:cs typeface="Arial"/>
              </a:rPr>
              <a:t>IN </a:t>
            </a:r>
            <a:r>
              <a:rPr sz="5750" i="1" spc="150" dirty="0">
                <a:solidFill>
                  <a:srgbClr val="212733"/>
                </a:solidFill>
                <a:latin typeface="Arial"/>
                <a:cs typeface="Arial"/>
              </a:rPr>
              <a:t>but  </a:t>
            </a:r>
            <a:r>
              <a:rPr sz="5750" i="1" spc="75" dirty="0">
                <a:solidFill>
                  <a:srgbClr val="212733"/>
                </a:solidFill>
                <a:latin typeface="Arial"/>
                <a:cs typeface="Arial"/>
              </a:rPr>
              <a:t>for </a:t>
            </a:r>
            <a:r>
              <a:rPr sz="5750" i="1" spc="40" dirty="0">
                <a:solidFill>
                  <a:srgbClr val="212733"/>
                </a:solidFill>
                <a:latin typeface="Arial"/>
                <a:cs typeface="Arial"/>
              </a:rPr>
              <a:t>numeric</a:t>
            </a:r>
            <a:r>
              <a:rPr sz="5750" i="1" spc="-7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i="1" spc="-85" dirty="0">
                <a:solidFill>
                  <a:srgbClr val="212733"/>
                </a:solidFill>
                <a:latin typeface="Arial"/>
                <a:cs typeface="Arial"/>
              </a:rPr>
              <a:t>values</a:t>
            </a:r>
            <a:endParaRPr sz="5750">
              <a:latin typeface="Arial"/>
              <a:cs typeface="Arial"/>
            </a:endParaRPr>
          </a:p>
          <a:p>
            <a:pPr marL="1122045" lvl="1" indent="-502284">
              <a:lnSpc>
                <a:spcPct val="100000"/>
              </a:lnSpc>
              <a:spcBef>
                <a:spcPts val="850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i="1" spc="-100" dirty="0">
                <a:solidFill>
                  <a:srgbClr val="212733"/>
                </a:solidFill>
                <a:latin typeface="Arial"/>
                <a:cs typeface="Arial"/>
              </a:rPr>
              <a:t>Works </a:t>
            </a:r>
            <a:r>
              <a:rPr sz="5750" i="1" spc="-50" dirty="0">
                <a:solidFill>
                  <a:srgbClr val="212733"/>
                </a:solidFill>
                <a:latin typeface="Arial"/>
                <a:cs typeface="Arial"/>
              </a:rPr>
              <a:t>like </a:t>
            </a:r>
            <a:r>
              <a:rPr sz="5750" i="1" spc="100" dirty="0">
                <a:solidFill>
                  <a:srgbClr val="212733"/>
                </a:solidFill>
                <a:latin typeface="Arial"/>
                <a:cs typeface="Arial"/>
              </a:rPr>
              <a:t>&lt; </a:t>
            </a:r>
            <a:r>
              <a:rPr sz="5750" i="1" spc="10" dirty="0">
                <a:solidFill>
                  <a:srgbClr val="212733"/>
                </a:solidFill>
                <a:latin typeface="Arial"/>
                <a:cs typeface="Arial"/>
              </a:rPr>
              <a:t>and</a:t>
            </a:r>
            <a:r>
              <a:rPr sz="5750" i="1" spc="6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i="1" spc="100" dirty="0">
                <a:solidFill>
                  <a:srgbClr val="212733"/>
                </a:solidFill>
                <a:latin typeface="Arial"/>
                <a:cs typeface="Arial"/>
              </a:rPr>
              <a:t>&gt;</a:t>
            </a:r>
            <a:endParaRPr sz="57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14139" y="6573315"/>
            <a:ext cx="11876405" cy="2867660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17145" rIns="0" bIns="0" rtlCol="0">
            <a:spAutoFit/>
          </a:bodyPr>
          <a:lstStyle/>
          <a:p>
            <a:pPr marL="241300" marR="5028565">
              <a:lnSpc>
                <a:spcPts val="5520"/>
              </a:lnSpc>
              <a:spcBef>
                <a:spcPts val="135"/>
              </a:spcBef>
              <a:tabLst>
                <a:tab pos="1812289" algn="l"/>
                <a:tab pos="2440940" algn="l"/>
              </a:tabLst>
            </a:pPr>
            <a:r>
              <a:rPr sz="4100" spc="9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SELECT	</a:t>
            </a:r>
            <a:r>
              <a:rPr sz="4100" spc="1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column_name(s)  </a:t>
            </a:r>
            <a:r>
              <a:rPr sz="4100" spc="-40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FROM	</a:t>
            </a:r>
            <a:r>
              <a:rPr sz="4100" spc="19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table_name</a:t>
            </a:r>
            <a:endParaRPr sz="41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marL="555625" marR="315595" indent="-314325">
              <a:lnSpc>
                <a:spcPts val="5520"/>
              </a:lnSpc>
              <a:spcBef>
                <a:spcPts val="10"/>
              </a:spcBef>
              <a:tabLst>
                <a:tab pos="2126615" algn="l"/>
                <a:tab pos="5896610" algn="l"/>
                <a:tab pos="8409940" algn="l"/>
                <a:tab pos="10609580" algn="l"/>
              </a:tabLst>
            </a:pPr>
            <a:r>
              <a:rPr sz="4100" spc="-24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WHERE	</a:t>
            </a:r>
            <a:r>
              <a:rPr sz="4100" spc="-4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column_name	</a:t>
            </a:r>
            <a:r>
              <a:rPr sz="4100" spc="-12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BETWEEN	</a:t>
            </a:r>
            <a:r>
              <a:rPr sz="4100" spc="305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value1	</a:t>
            </a:r>
            <a:r>
              <a:rPr sz="4100" spc="-39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AND  </a:t>
            </a:r>
            <a:r>
              <a:rPr sz="4100" spc="43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value2;</a:t>
            </a:r>
            <a:endParaRPr sz="41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881951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IN</a:t>
            </a:r>
            <a:r>
              <a:rPr spc="-70" dirty="0"/>
              <a:t> </a:t>
            </a:r>
            <a:r>
              <a:rPr spc="-160" dirty="0"/>
              <a:t>STATEMENTS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923366"/>
            <a:ext cx="16472535" cy="40957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31165" indent="-418465">
              <a:lnSpc>
                <a:spcPct val="100000"/>
              </a:lnSpc>
              <a:spcBef>
                <a:spcPts val="90"/>
              </a:spcBef>
              <a:buClr>
                <a:srgbClr val="447FB5"/>
              </a:buClr>
              <a:buSzPct val="81250"/>
              <a:buChar char="‣"/>
              <a:tabLst>
                <a:tab pos="431165" algn="l"/>
                <a:tab pos="431800" algn="l"/>
              </a:tabLst>
            </a:pP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Useful for when you have an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input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that returns</a:t>
            </a:r>
            <a:r>
              <a:rPr sz="4800" spc="6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multiple</a:t>
            </a:r>
            <a:endParaRPr sz="4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447FB5"/>
              </a:buClr>
              <a:buFont typeface="Arial"/>
              <a:buChar char="‣"/>
            </a:pPr>
            <a:endParaRPr sz="3850">
              <a:latin typeface="Times New Roman"/>
              <a:cs typeface="Times New Roman"/>
            </a:endParaRPr>
          </a:p>
          <a:p>
            <a:pPr marL="431165" indent="-418465">
              <a:lnSpc>
                <a:spcPct val="100000"/>
              </a:lnSpc>
              <a:buClr>
                <a:srgbClr val="447FB5"/>
              </a:buClr>
              <a:buSzPct val="81250"/>
              <a:buChar char="‣"/>
              <a:tabLst>
                <a:tab pos="431165" algn="l"/>
                <a:tab pos="431800" algn="l"/>
              </a:tabLst>
            </a:pP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This works the same way %in% does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in</a:t>
            </a:r>
            <a:r>
              <a:rPr sz="4800" spc="3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R</a:t>
            </a:r>
            <a:endParaRPr sz="4800">
              <a:latin typeface="Arial"/>
              <a:cs typeface="Arial"/>
            </a:endParaRPr>
          </a:p>
          <a:p>
            <a:pPr marL="431165" marR="5080" indent="-418465">
              <a:lnSpc>
                <a:spcPct val="103099"/>
              </a:lnSpc>
              <a:spcBef>
                <a:spcPts val="4205"/>
              </a:spcBef>
              <a:buClr>
                <a:srgbClr val="447FB5"/>
              </a:buClr>
              <a:buSzPct val="81250"/>
              <a:buChar char="‣"/>
              <a:tabLst>
                <a:tab pos="431165" algn="l"/>
                <a:tab pos="431800" algn="l"/>
              </a:tabLst>
            </a:pP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Checks to see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if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value in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the column matches </a:t>
            </a:r>
            <a:r>
              <a:rPr sz="4800" i="1" spc="-100" dirty="0">
                <a:solidFill>
                  <a:srgbClr val="212733"/>
                </a:solidFill>
                <a:latin typeface="Arial"/>
                <a:cs typeface="Arial"/>
              </a:rPr>
              <a:t>any 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of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the  values in your</a:t>
            </a:r>
            <a:r>
              <a:rPr sz="480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800" spc="-5" dirty="0">
                <a:solidFill>
                  <a:srgbClr val="212733"/>
                </a:solidFill>
                <a:latin typeface="Arial"/>
                <a:cs typeface="Arial"/>
              </a:rPr>
              <a:t>list</a:t>
            </a:r>
            <a:endParaRPr sz="4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386592" y="7175151"/>
            <a:ext cx="13499465" cy="2165985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22860" rIns="0" bIns="0" rtlCol="0">
            <a:spAutoFit/>
          </a:bodyPr>
          <a:lstStyle/>
          <a:p>
            <a:pPr marL="241300" marR="6651625">
              <a:lnSpc>
                <a:spcPts val="5520"/>
              </a:lnSpc>
              <a:spcBef>
                <a:spcPts val="180"/>
              </a:spcBef>
              <a:tabLst>
                <a:tab pos="1812289" algn="l"/>
                <a:tab pos="2440305" algn="l"/>
              </a:tabLst>
            </a:pPr>
            <a:r>
              <a:rPr sz="4100" spc="95" dirty="0">
                <a:latin typeface="Lucida Sans Unicode"/>
                <a:cs typeface="Lucida Sans Unicode"/>
              </a:rPr>
              <a:t>SELECT	</a:t>
            </a:r>
            <a:r>
              <a:rPr sz="4100" spc="145" dirty="0">
                <a:latin typeface="Lucida Sans Unicode"/>
                <a:cs typeface="Lucida Sans Unicode"/>
              </a:rPr>
              <a:t>column_name(s)  </a:t>
            </a:r>
            <a:r>
              <a:rPr sz="4100" spc="-405" dirty="0">
                <a:latin typeface="Lucida Sans Unicode"/>
                <a:cs typeface="Lucida Sans Unicode"/>
              </a:rPr>
              <a:t>FROM	</a:t>
            </a:r>
            <a:r>
              <a:rPr sz="4100" spc="190" dirty="0">
                <a:latin typeface="Lucida Sans Unicode"/>
                <a:cs typeface="Lucida Sans Unicode"/>
              </a:rPr>
              <a:t>table_name</a:t>
            </a:r>
            <a:endParaRPr sz="4100">
              <a:latin typeface="Lucida Sans Unicode"/>
              <a:cs typeface="Lucida Sans Unicode"/>
            </a:endParaRPr>
          </a:p>
          <a:p>
            <a:pPr marL="241300">
              <a:lnSpc>
                <a:spcPct val="100000"/>
              </a:lnSpc>
              <a:spcBef>
                <a:spcPts val="325"/>
              </a:spcBef>
              <a:tabLst>
                <a:tab pos="2126615" algn="l"/>
                <a:tab pos="5896610" algn="l"/>
                <a:tab pos="6838950" algn="l"/>
                <a:tab pos="9666605" algn="l"/>
                <a:tab pos="12179935" algn="l"/>
              </a:tabLst>
            </a:pPr>
            <a:r>
              <a:rPr sz="4100" spc="-240" dirty="0">
                <a:latin typeface="Lucida Sans Unicode"/>
                <a:cs typeface="Lucida Sans Unicode"/>
              </a:rPr>
              <a:t>WHERE	</a:t>
            </a:r>
            <a:r>
              <a:rPr sz="4100" spc="-45" dirty="0">
                <a:latin typeface="Lucida Sans Unicode"/>
                <a:cs typeface="Lucida Sans Unicode"/>
              </a:rPr>
              <a:t>column_name	</a:t>
            </a:r>
            <a:r>
              <a:rPr sz="4100" spc="365" dirty="0">
                <a:latin typeface="Lucida Sans Unicode"/>
                <a:cs typeface="Lucida Sans Unicode"/>
              </a:rPr>
              <a:t>IN	</a:t>
            </a:r>
            <a:r>
              <a:rPr sz="4100" spc="520" dirty="0">
                <a:latin typeface="Lucida Sans Unicode"/>
                <a:cs typeface="Lucida Sans Unicode"/>
              </a:rPr>
              <a:t>(value1,	</a:t>
            </a:r>
            <a:r>
              <a:rPr sz="4100" spc="425" dirty="0">
                <a:latin typeface="Lucida Sans Unicode"/>
                <a:cs typeface="Lucida Sans Unicode"/>
              </a:rPr>
              <a:t>value2,	</a:t>
            </a:r>
            <a:r>
              <a:rPr sz="4100" spc="1165" dirty="0">
                <a:latin typeface="Lucida Sans Unicode"/>
                <a:cs typeface="Lucida Sans Unicode"/>
              </a:rPr>
              <a:t>...)</a:t>
            </a:r>
            <a:endParaRPr sz="4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3302" y="209417"/>
            <a:ext cx="2680546" cy="268054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86621" y="176749"/>
            <a:ext cx="653923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EXERCISE</a:t>
            </a:r>
          </a:p>
        </p:txBody>
      </p:sp>
      <p:sp>
        <p:nvSpPr>
          <p:cNvPr id="4" name="object 4"/>
          <p:cNvSpPr/>
          <p:nvPr/>
        </p:nvSpPr>
        <p:spPr>
          <a:xfrm>
            <a:off x="2791031" y="1858390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6" y="0"/>
                </a:lnTo>
                <a:lnTo>
                  <a:pt x="14383236" y="7537665"/>
                </a:lnTo>
                <a:lnTo>
                  <a:pt x="0" y="7537665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2795235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7" y="0"/>
                </a:lnTo>
                <a:lnTo>
                  <a:pt x="14383237" y="7537664"/>
                </a:lnTo>
                <a:lnTo>
                  <a:pt x="0" y="7537664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893849" y="1912876"/>
            <a:ext cx="14288976" cy="7645042"/>
          </a:xfrm>
          <a:prstGeom prst="rect">
            <a:avLst/>
          </a:prstGeom>
        </p:spPr>
        <p:txBody>
          <a:bodyPr vert="horz" wrap="square" lIns="0" tIns="329565" rIns="0" bIns="0" rtlCol="0">
            <a:spAutoFit/>
          </a:bodyPr>
          <a:lstStyle/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Run apps/</a:t>
            </a:r>
            <a:r>
              <a:rPr lang="en-US" sz="4100" spc="10" dirty="0" err="1">
                <a:solidFill>
                  <a:srgbClr val="212733"/>
                </a:solidFill>
                <a:latin typeface="Arial"/>
                <a:cs typeface="Arial"/>
              </a:rPr>
              <a:t>wprdc_sql.R</a:t>
            </a:r>
            <a:endParaRPr lang="en-US" sz="4100" spc="10" dirty="0">
              <a:solidFill>
                <a:srgbClr val="212733"/>
              </a:solidFill>
              <a:latin typeface="Arial"/>
              <a:cs typeface="Arial"/>
            </a:endParaRPr>
          </a:p>
          <a:p>
            <a:pPr marL="972184" marR="1860550" lvl="1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This time let’s target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  <a:hlinkClick r:id="rId5"/>
              </a:rPr>
              <a:t>Aquatic Violations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: 140ed52c-3165-4456-ab91-69ab3042ae8e</a:t>
            </a:r>
          </a:p>
          <a:p>
            <a:pPr marL="972184" marR="1860550" lvl="1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Use the BETWEEN function as a WHERE filter to get Violations from this June.</a:t>
            </a:r>
          </a:p>
          <a:p>
            <a:pPr marL="1429384" marR="1860550" lvl="2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Hint: Check the Data Dictionary for API column names</a:t>
            </a:r>
          </a:p>
          <a:p>
            <a:pPr marL="972184" marR="1860550" lvl="1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Stretch goal: Use the IN Filter to only get requests of the "Critical" and "Non Critical" Violations.</a:t>
            </a:r>
          </a:p>
          <a:p>
            <a:pPr marL="619760" marR="5080" indent="-502920">
              <a:lnSpc>
                <a:spcPct val="100499"/>
              </a:lnSpc>
              <a:spcBef>
                <a:spcPts val="2475"/>
              </a:spcBef>
              <a:buClr>
                <a:srgbClr val="447FB5"/>
              </a:buClr>
              <a:buSzPct val="81707"/>
              <a:buChar char="‣"/>
              <a:tabLst>
                <a:tab pos="619760" algn="l"/>
                <a:tab pos="620395" algn="l"/>
              </a:tabLst>
            </a:pPr>
            <a:endParaRPr sz="4100" dirty="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050003" y="4374600"/>
            <a:ext cx="13077825" cy="65716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14984" marR="5080" indent="-502284">
              <a:lnSpc>
                <a:spcPct val="110600"/>
              </a:lnSpc>
              <a:spcBef>
                <a:spcPts val="95"/>
              </a:spcBef>
              <a:buClr>
                <a:srgbClr val="447FB5"/>
              </a:buClr>
              <a:buSzPct val="81707"/>
              <a:buChar char="‣"/>
              <a:tabLst>
                <a:tab pos="514984" algn="l"/>
                <a:tab pos="515620" algn="l"/>
              </a:tabLst>
            </a:pPr>
            <a:endParaRPr sz="4100" dirty="0">
              <a:latin typeface="Arial"/>
              <a:cs typeface="Arial"/>
            </a:endParaRPr>
          </a:p>
        </p:txBody>
      </p:sp>
      <p:pic>
        <p:nvPicPr>
          <p:cNvPr id="12" name="5 Minute Timer">
            <a:hlinkClick r:id="" action="ppaction://media"/>
            <a:extLst>
              <a:ext uri="{FF2B5EF4-FFF2-40B4-BE49-F238E27FC236}">
                <a16:creationId xmlns:a16="http://schemas.microsoft.com/office/drawing/2014/main" id="{AF57581C-0B91-46ED-B1D2-973BE421AE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271351" y="8638480"/>
            <a:ext cx="2315099" cy="13022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02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350115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S</a:t>
            </a:r>
            <a:r>
              <a:rPr spc="-15" dirty="0">
                <a:solidFill>
                  <a:srgbClr val="D3D3D3"/>
                </a:solidFill>
              </a:rPr>
              <a:t>O</a:t>
            </a:r>
            <a:r>
              <a:rPr spc="-10" dirty="0">
                <a:solidFill>
                  <a:srgbClr val="D3D3D3"/>
                </a:solidFill>
              </a:rPr>
              <a:t>LUTION</a:t>
            </a:r>
          </a:p>
        </p:txBody>
      </p:sp>
      <p:sp>
        <p:nvSpPr>
          <p:cNvPr id="3" name="object 3"/>
          <p:cNvSpPr/>
          <p:nvPr/>
        </p:nvSpPr>
        <p:spPr>
          <a:xfrm>
            <a:off x="2645460" y="2730101"/>
            <a:ext cx="14383385" cy="1142225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5" y="0"/>
                </a:lnTo>
                <a:lnTo>
                  <a:pt x="14383235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45460" y="2730101"/>
            <a:ext cx="14383385" cy="1142225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7" y="0"/>
                </a:lnTo>
                <a:lnTo>
                  <a:pt x="14383237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701487" y="2709730"/>
            <a:ext cx="14327358" cy="1114407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200" spc="60" dirty="0">
                <a:latin typeface="Lucida Sans Unicode"/>
                <a:cs typeface="Lucida Sans Unicode"/>
              </a:rPr>
              <a:t>SELECT * FROM "140ed52c-3165-4456-ab91-69ab3042ae8e"</a:t>
            </a:r>
          </a:p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200" spc="60" dirty="0">
                <a:latin typeface="Lucida Sans Unicode"/>
                <a:cs typeface="Lucida Sans Unicode"/>
              </a:rPr>
              <a:t>WHERE "</a:t>
            </a:r>
            <a:r>
              <a:rPr lang="en-US" sz="3200" spc="60" dirty="0" err="1">
                <a:latin typeface="Lucida Sans Unicode"/>
                <a:cs typeface="Lucida Sans Unicode"/>
              </a:rPr>
              <a:t>viol_date</a:t>
            </a:r>
            <a:r>
              <a:rPr lang="en-US" sz="3200" spc="60" dirty="0">
                <a:latin typeface="Lucida Sans Unicode"/>
                <a:cs typeface="Lucida Sans Unicode"/>
              </a:rPr>
              <a:t>" BETWEEN '2024-06-01' AND '2024-06-30'</a:t>
            </a:r>
          </a:p>
        </p:txBody>
      </p:sp>
      <p:sp>
        <p:nvSpPr>
          <p:cNvPr id="6" name="object 6"/>
          <p:cNvSpPr/>
          <p:nvPr/>
        </p:nvSpPr>
        <p:spPr>
          <a:xfrm>
            <a:off x="209417" y="209417"/>
            <a:ext cx="2680546" cy="2680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645462" y="6041862"/>
            <a:ext cx="14243196" cy="2221501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4" y="0"/>
                </a:lnTo>
                <a:lnTo>
                  <a:pt x="14383234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645462" y="6041862"/>
            <a:ext cx="14243196" cy="2203613"/>
          </a:xfrm>
          <a:custGeom>
            <a:avLst/>
            <a:gdLst/>
            <a:ahLst/>
            <a:cxnLst/>
            <a:rect l="l" t="t" r="r" b="b"/>
            <a:pathLst>
              <a:path w="14383385" h="1997075">
                <a:moveTo>
                  <a:pt x="0" y="0"/>
                </a:moveTo>
                <a:lnTo>
                  <a:pt x="14383237" y="0"/>
                </a:lnTo>
                <a:lnTo>
                  <a:pt x="14383237" y="1996863"/>
                </a:lnTo>
                <a:lnTo>
                  <a:pt x="0" y="1996863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743567" y="6334472"/>
            <a:ext cx="14187169" cy="161839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200" spc="60" dirty="0">
                <a:latin typeface="Lucida Sans Unicode"/>
                <a:cs typeface="Lucida Sans Unicode"/>
              </a:rPr>
              <a:t>SELECT * FROM "140ed52c-3165-4456-ab91-69ab3042ae8e" </a:t>
            </a:r>
          </a:p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200" spc="60" dirty="0">
                <a:latin typeface="Lucida Sans Unicode"/>
                <a:cs typeface="Lucida Sans Unicode"/>
              </a:rPr>
              <a:t>WHERE "</a:t>
            </a:r>
            <a:r>
              <a:rPr lang="en-US" sz="3200" spc="60" dirty="0" err="1">
                <a:latin typeface="Lucida Sans Unicode"/>
                <a:cs typeface="Lucida Sans Unicode"/>
              </a:rPr>
              <a:t>viol_date</a:t>
            </a:r>
            <a:r>
              <a:rPr lang="en-US" sz="3200" spc="60" dirty="0">
                <a:latin typeface="Lucida Sans Unicode"/>
                <a:cs typeface="Lucida Sans Unicode"/>
              </a:rPr>
              <a:t>" BETWEEN '2024-06-01' AND '2024-06-30'</a:t>
            </a:r>
          </a:p>
          <a:p>
            <a:pPr>
              <a:lnSpc>
                <a:spcPct val="100000"/>
              </a:lnSpc>
              <a:spcBef>
                <a:spcPts val="509"/>
              </a:spcBef>
              <a:tabLst>
                <a:tab pos="1758950" algn="l"/>
                <a:tab pos="2261235" algn="l"/>
                <a:tab pos="3769360" algn="l"/>
              </a:tabLst>
            </a:pPr>
            <a:r>
              <a:rPr lang="en-US" sz="3200" spc="60" dirty="0">
                <a:latin typeface="Lucida Sans Unicode"/>
                <a:cs typeface="Lucida Sans Unicode"/>
              </a:rPr>
              <a:t>AND "</a:t>
            </a:r>
            <a:r>
              <a:rPr lang="en-US" sz="3200" spc="60" dirty="0" err="1">
                <a:latin typeface="Lucida Sans Unicode"/>
                <a:cs typeface="Lucida Sans Unicode"/>
              </a:rPr>
              <a:t>viol_class</a:t>
            </a:r>
            <a:r>
              <a:rPr lang="en-US" sz="3200" spc="60" dirty="0">
                <a:latin typeface="Lucida Sans Unicode"/>
                <a:cs typeface="Lucida Sans Unicode"/>
              </a:rPr>
              <a:t>" IN ('Critical', 'Non Critical')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15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filter()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84250" y="3106144"/>
            <a:ext cx="18135600" cy="5096267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 algn="ctr">
              <a:lnSpc>
                <a:spcPct val="100000"/>
              </a:lnSpc>
              <a:spcBef>
                <a:spcPts val="3620"/>
              </a:spcBef>
            </a:pPr>
            <a:r>
              <a:rPr lang="en-US" sz="16500" spc="5" dirty="0">
                <a:solidFill>
                  <a:schemeClr val="bg1"/>
                </a:solidFill>
              </a:rPr>
              <a:t>SELECT</a:t>
            </a:r>
            <a:r>
              <a:rPr lang="en-US" sz="16500" spc="-290" dirty="0">
                <a:solidFill>
                  <a:schemeClr val="bg1"/>
                </a:solidFill>
              </a:rPr>
              <a:t> </a:t>
            </a:r>
            <a:r>
              <a:rPr lang="en-US" sz="16500" spc="5" dirty="0">
                <a:solidFill>
                  <a:schemeClr val="bg1"/>
                </a:solidFill>
              </a:rPr>
              <a:t>Functions  and GROUP</a:t>
            </a:r>
            <a:r>
              <a:rPr lang="en-US" sz="16500" spc="-245" dirty="0">
                <a:solidFill>
                  <a:schemeClr val="bg1"/>
                </a:solidFill>
              </a:rPr>
              <a:t> </a:t>
            </a:r>
            <a:r>
              <a:rPr lang="en-US" sz="16500" spc="5" dirty="0">
                <a:solidFill>
                  <a:schemeClr val="bg1"/>
                </a:solidFill>
              </a:rPr>
              <a:t>BY</a:t>
            </a:r>
            <a:endParaRPr lang="en-US" sz="165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803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1412"/>
            <a:ext cx="20104100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04708">
            <a:solidFill>
              <a:srgbClr val="447FB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0225889"/>
            <a:ext cx="20104099" cy="10826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235" y="10256232"/>
            <a:ext cx="20099020" cy="1047115"/>
          </a:xfrm>
          <a:custGeom>
            <a:avLst/>
            <a:gdLst/>
            <a:ahLst/>
            <a:cxnLst/>
            <a:rect l="l" t="t" r="r" b="b"/>
            <a:pathLst>
              <a:path w="20099020" h="1047115">
                <a:moveTo>
                  <a:pt x="20098864" y="0"/>
                </a:moveTo>
                <a:lnTo>
                  <a:pt x="0" y="0"/>
                </a:lnTo>
                <a:lnTo>
                  <a:pt x="0" y="1047088"/>
                </a:lnTo>
                <a:lnTo>
                  <a:pt x="20098864" y="1047088"/>
                </a:lnTo>
              </a:path>
            </a:pathLst>
          </a:custGeom>
          <a:ln w="10470">
            <a:solidFill>
              <a:srgbClr val="D6D6D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73669" y="1982422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23917" y="0"/>
            <a:ext cx="18501360" cy="2908300"/>
          </a:xfrm>
          <a:prstGeom prst="rect">
            <a:avLst/>
          </a:prstGeom>
        </p:spPr>
        <p:txBody>
          <a:bodyPr vert="horz" wrap="square" lIns="0" tIns="480695" rIns="0" bIns="0" rtlCol="0">
            <a:spAutoFit/>
          </a:bodyPr>
          <a:lstStyle/>
          <a:p>
            <a:pPr marL="8087995">
              <a:lnSpc>
                <a:spcPct val="100000"/>
              </a:lnSpc>
              <a:spcBef>
                <a:spcPts val="3785"/>
              </a:spcBef>
            </a:pPr>
            <a:r>
              <a:rPr spc="-10" dirty="0"/>
              <a:t>SQL</a:t>
            </a:r>
            <a:r>
              <a:rPr spc="-450" dirty="0"/>
              <a:t> </a:t>
            </a:r>
            <a:r>
              <a:rPr spc="-10" dirty="0"/>
              <a:t>FUNCTIONS</a:t>
            </a:r>
          </a:p>
          <a:p>
            <a:pPr marL="12700">
              <a:lnSpc>
                <a:spcPct val="100000"/>
              </a:lnSpc>
              <a:spcBef>
                <a:spcPts val="1610"/>
              </a:spcBef>
            </a:pPr>
            <a:r>
              <a:rPr sz="4350" spc="10" dirty="0">
                <a:solidFill>
                  <a:srgbClr val="212733"/>
                </a:solidFill>
              </a:rPr>
              <a:t>Sometimes you </a:t>
            </a:r>
            <a:r>
              <a:rPr sz="4350" spc="5" dirty="0">
                <a:solidFill>
                  <a:srgbClr val="212733"/>
                </a:solidFill>
              </a:rPr>
              <a:t>don’t just </a:t>
            </a:r>
            <a:r>
              <a:rPr sz="4350" spc="10" dirty="0">
                <a:solidFill>
                  <a:srgbClr val="212733"/>
                </a:solidFill>
              </a:rPr>
              <a:t>want </a:t>
            </a:r>
            <a:r>
              <a:rPr sz="4350" spc="5" dirty="0">
                <a:solidFill>
                  <a:srgbClr val="212733"/>
                </a:solidFill>
              </a:rPr>
              <a:t>the </a:t>
            </a:r>
            <a:r>
              <a:rPr sz="4350" spc="10" dirty="0">
                <a:solidFill>
                  <a:srgbClr val="212733"/>
                </a:solidFill>
              </a:rPr>
              <a:t>raw</a:t>
            </a:r>
            <a:r>
              <a:rPr sz="4350" spc="-25" dirty="0">
                <a:solidFill>
                  <a:srgbClr val="212733"/>
                </a:solidFill>
              </a:rPr>
              <a:t> </a:t>
            </a:r>
            <a:r>
              <a:rPr sz="4350" spc="5" dirty="0">
                <a:solidFill>
                  <a:srgbClr val="212733"/>
                </a:solidFill>
              </a:rPr>
              <a:t>data</a:t>
            </a:r>
            <a:endParaRPr sz="4350"/>
          </a:p>
        </p:txBody>
      </p:sp>
      <p:sp>
        <p:nvSpPr>
          <p:cNvPr id="8" name="object 8"/>
          <p:cNvSpPr txBox="1"/>
          <p:nvPr/>
        </p:nvSpPr>
        <p:spPr>
          <a:xfrm>
            <a:off x="573669" y="3333166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23917" y="3275158"/>
            <a:ext cx="16090900" cy="2077492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350" spc="-125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want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to aggregate the data in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SQL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before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load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it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into</a:t>
            </a:r>
            <a:r>
              <a:rPr sz="4350" spc="-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R</a:t>
            </a:r>
            <a:endParaRPr sz="43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700" dirty="0">
              <a:latin typeface="Times New Roman"/>
              <a:cs typeface="Times New Roman"/>
            </a:endParaRPr>
          </a:p>
          <a:p>
            <a:pPr marL="682625" indent="-513080">
              <a:lnSpc>
                <a:spcPct val="100000"/>
              </a:lnSpc>
              <a:buClr>
                <a:srgbClr val="447FB5"/>
              </a:buClr>
              <a:buSzPct val="81609"/>
              <a:buChar char="‣"/>
              <a:tabLst>
                <a:tab pos="682625" algn="l"/>
                <a:tab pos="683260" algn="l"/>
              </a:tabLst>
            </a:pP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Use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another server to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do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heavy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lifting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so you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don’t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have</a:t>
            </a:r>
            <a:r>
              <a:rPr sz="4350" spc="-2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to!</a:t>
            </a:r>
            <a:endParaRPr sz="43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995275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DISTINCT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777822"/>
            <a:ext cx="16327119" cy="3983990"/>
          </a:xfrm>
          <a:prstGeom prst="rect">
            <a:avLst/>
          </a:prstGeom>
        </p:spPr>
        <p:txBody>
          <a:bodyPr vert="horz" wrap="square" lIns="0" tIns="18288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465" dirty="0">
                <a:solidFill>
                  <a:srgbClr val="212733"/>
                </a:solidFill>
                <a:latin typeface="Lucida Sans Unicode"/>
                <a:cs typeface="Lucida Sans Unicode"/>
              </a:rPr>
              <a:t>DISTINCT()</a:t>
            </a:r>
            <a:endParaRPr sz="5750">
              <a:latin typeface="Lucida Sans Unicode"/>
              <a:cs typeface="Lucida Sans Unicode"/>
            </a:endParaRPr>
          </a:p>
          <a:p>
            <a:pPr marL="1122045" lvl="1" indent="-502284">
              <a:lnSpc>
                <a:spcPct val="100000"/>
              </a:lnSpc>
              <a:spcBef>
                <a:spcPts val="134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-80" dirty="0">
                <a:solidFill>
                  <a:srgbClr val="212733"/>
                </a:solidFill>
                <a:latin typeface="Arial"/>
                <a:cs typeface="Arial"/>
              </a:rPr>
              <a:t>Every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unique 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value </a:t>
            </a:r>
            <a:r>
              <a:rPr sz="5750" spc="110" dirty="0">
                <a:solidFill>
                  <a:srgbClr val="212733"/>
                </a:solidFill>
                <a:latin typeface="Arial"/>
                <a:cs typeface="Arial"/>
              </a:rPr>
              <a:t>of </a:t>
            </a:r>
            <a:r>
              <a:rPr sz="5750" spc="-100" dirty="0">
                <a:solidFill>
                  <a:srgbClr val="212733"/>
                </a:solidFill>
                <a:latin typeface="Arial"/>
                <a:cs typeface="Arial"/>
              </a:rPr>
              <a:t>a</a:t>
            </a:r>
            <a:r>
              <a:rPr sz="5750" spc="-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70" dirty="0">
                <a:solidFill>
                  <a:srgbClr val="212733"/>
                </a:solidFill>
                <a:latin typeface="Arial"/>
                <a:cs typeface="Arial"/>
              </a:rPr>
              <a:t>column.</a:t>
            </a:r>
            <a:endParaRPr sz="5750">
              <a:latin typeface="Arial"/>
              <a:cs typeface="Arial"/>
            </a:endParaRPr>
          </a:p>
          <a:p>
            <a:pPr marL="1122045" marR="5080" lvl="1" indent="-502284">
              <a:lnSpc>
                <a:spcPct val="100400"/>
              </a:lnSpc>
              <a:spcBef>
                <a:spcPts val="819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20" dirty="0">
                <a:solidFill>
                  <a:srgbClr val="212733"/>
                </a:solidFill>
                <a:latin typeface="Arial"/>
                <a:cs typeface="Arial"/>
              </a:rPr>
              <a:t>Placing </a:t>
            </a:r>
            <a:r>
              <a:rPr sz="5750" spc="-125" dirty="0">
                <a:solidFill>
                  <a:srgbClr val="212733"/>
                </a:solidFill>
                <a:latin typeface="Arial"/>
                <a:cs typeface="Arial"/>
              </a:rPr>
              <a:t>TWO </a:t>
            </a:r>
            <a:r>
              <a:rPr sz="5750" spc="70" dirty="0">
                <a:solidFill>
                  <a:srgbClr val="212733"/>
                </a:solidFill>
                <a:latin typeface="Arial"/>
                <a:cs typeface="Arial"/>
              </a:rPr>
              <a:t>columns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inside </a:t>
            </a:r>
            <a:r>
              <a:rPr sz="5750" spc="55" dirty="0">
                <a:solidFill>
                  <a:srgbClr val="212733"/>
                </a:solidFill>
                <a:latin typeface="Arial"/>
                <a:cs typeface="Arial"/>
              </a:rPr>
              <a:t>will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return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25" dirty="0">
                <a:solidFill>
                  <a:srgbClr val="212733"/>
                </a:solidFill>
                <a:latin typeface="Arial"/>
                <a:cs typeface="Arial"/>
              </a:rPr>
              <a:t>unique  </a:t>
            </a:r>
            <a:r>
              <a:rPr sz="5750" spc="30" dirty="0">
                <a:solidFill>
                  <a:srgbClr val="212733"/>
                </a:solidFill>
                <a:latin typeface="Arial"/>
                <a:cs typeface="Arial"/>
              </a:rPr>
              <a:t>instances </a:t>
            </a:r>
            <a:r>
              <a:rPr sz="5750" spc="110" dirty="0">
                <a:solidFill>
                  <a:srgbClr val="212733"/>
                </a:solidFill>
                <a:latin typeface="Arial"/>
                <a:cs typeface="Arial"/>
              </a:rPr>
              <a:t>of </a:t>
            </a:r>
            <a:r>
              <a:rPr sz="5750" spc="140" dirty="0">
                <a:solidFill>
                  <a:srgbClr val="212733"/>
                </a:solidFill>
                <a:latin typeface="Arial"/>
                <a:cs typeface="Arial"/>
              </a:rPr>
              <a:t>both</a:t>
            </a:r>
            <a:r>
              <a:rPr sz="5750" spc="-13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60" dirty="0">
                <a:solidFill>
                  <a:srgbClr val="212733"/>
                </a:solidFill>
                <a:latin typeface="Arial"/>
                <a:cs typeface="Arial"/>
              </a:rPr>
              <a:t>columns:</a:t>
            </a:r>
            <a:endParaRPr sz="57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92328" y="7394113"/>
            <a:ext cx="12242800" cy="762635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53340" rIns="0" bIns="0" rtlCol="0">
            <a:spAutoFit/>
          </a:bodyPr>
          <a:lstStyle/>
          <a:p>
            <a:pPr marL="246379">
              <a:lnSpc>
                <a:spcPct val="100000"/>
              </a:lnSpc>
              <a:spcBef>
                <a:spcPts val="420"/>
              </a:spcBef>
              <a:tabLst>
                <a:tab pos="8099425" algn="l"/>
              </a:tabLst>
            </a:pPr>
            <a:r>
              <a:rPr sz="4100" spc="220" dirty="0">
                <a:solidFill>
                  <a:srgbClr val="030303"/>
                </a:solidFill>
                <a:latin typeface="Lucida Sans Unicode"/>
                <a:cs typeface="Lucida Sans Unicode"/>
              </a:rPr>
              <a:t>DISTINCT(“REQUEST_TYPE”,	</a:t>
            </a:r>
            <a:r>
              <a:rPr sz="4100" spc="60" dirty="0">
                <a:solidFill>
                  <a:srgbClr val="030303"/>
                </a:solidFill>
                <a:latin typeface="Lucida Sans Unicode"/>
                <a:cs typeface="Lucida Sans Unicode"/>
              </a:rPr>
              <a:t>“DEPARTMENT”)</a:t>
            </a:r>
            <a:endParaRPr sz="4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19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distinct()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290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510600" y="6615370"/>
            <a:ext cx="3098800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950" dirty="0">
                <a:solidFill>
                  <a:srgbClr val="535353"/>
                </a:solidFill>
                <a:latin typeface="Arial"/>
                <a:cs typeface="Arial"/>
              </a:rPr>
              <a:t>–Willie</a:t>
            </a:r>
            <a:r>
              <a:rPr sz="3950" spc="-65" dirty="0">
                <a:solidFill>
                  <a:srgbClr val="535353"/>
                </a:solidFill>
                <a:latin typeface="Arial"/>
                <a:cs typeface="Arial"/>
              </a:rPr>
              <a:t> </a:t>
            </a:r>
            <a:r>
              <a:rPr sz="3950" dirty="0">
                <a:solidFill>
                  <a:srgbClr val="535353"/>
                </a:solidFill>
                <a:latin typeface="Arial"/>
                <a:cs typeface="Arial"/>
              </a:rPr>
              <a:t>Sutton</a:t>
            </a:r>
            <a:endParaRPr sz="39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2368" y="2560422"/>
            <a:ext cx="5104765" cy="11626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875"/>
              </a:lnSpc>
            </a:pP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rob</a:t>
            </a:r>
            <a:r>
              <a:rPr sz="9150" spc="-85" dirty="0">
                <a:solidFill>
                  <a:srgbClr val="005493"/>
                </a:solidFill>
                <a:latin typeface="Arial"/>
                <a:cs typeface="Arial"/>
              </a:rPr>
              <a:t>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banks</a:t>
            </a:r>
            <a:endParaRPr sz="91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964496" y="3953050"/>
            <a:ext cx="3489325" cy="11626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875"/>
              </a:lnSpc>
            </a:pP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m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oney</a:t>
            </a:r>
            <a:endParaRPr sz="91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 marR="5080" indent="544195">
              <a:lnSpc>
                <a:spcPts val="10970"/>
              </a:lnSpc>
              <a:spcBef>
                <a:spcPts val="475"/>
              </a:spcBef>
              <a:tabLst>
                <a:tab pos="6215380" algn="l"/>
                <a:tab pos="7016750" algn="l"/>
              </a:tabLst>
            </a:pPr>
            <a:r>
              <a:rPr spc="-5" dirty="0"/>
              <a:t>“I		</a:t>
            </a:r>
            <a:r>
              <a:rPr dirty="0"/>
              <a:t>use</a:t>
            </a:r>
            <a:r>
              <a:rPr spc="-95" dirty="0"/>
              <a:t> </a:t>
            </a:r>
            <a:r>
              <a:rPr dirty="0"/>
              <a:t>databases  because</a:t>
            </a:r>
            <a:r>
              <a:rPr spc="5" dirty="0"/>
              <a:t> </a:t>
            </a:r>
            <a:r>
              <a:rPr spc="-5" dirty="0"/>
              <a:t>its	where the</a:t>
            </a:r>
          </a:p>
          <a:p>
            <a:pPr marL="541655" algn="ctr">
              <a:lnSpc>
                <a:spcPts val="10595"/>
              </a:lnSpc>
            </a:pPr>
            <a:r>
              <a:rPr spc="-5" dirty="0"/>
              <a:t>data is.”</a:t>
            </a:r>
          </a:p>
        </p:txBody>
      </p:sp>
      <p:sp>
        <p:nvSpPr>
          <p:cNvPr id="7" name="object 7"/>
          <p:cNvSpPr/>
          <p:nvPr/>
        </p:nvSpPr>
        <p:spPr>
          <a:xfrm>
            <a:off x="3915124" y="3150704"/>
            <a:ext cx="5104765" cy="0"/>
          </a:xfrm>
          <a:custGeom>
            <a:avLst/>
            <a:gdLst/>
            <a:ahLst/>
            <a:cxnLst/>
            <a:rect l="l" t="t" r="r" b="b"/>
            <a:pathLst>
              <a:path w="5104765">
                <a:moveTo>
                  <a:pt x="0" y="0"/>
                </a:moveTo>
                <a:lnTo>
                  <a:pt x="5104219" y="0"/>
                </a:lnTo>
              </a:path>
            </a:pathLst>
          </a:custGeom>
          <a:ln w="61314">
            <a:solidFill>
              <a:srgbClr val="00549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962958" y="4543332"/>
            <a:ext cx="3488690" cy="0"/>
          </a:xfrm>
          <a:custGeom>
            <a:avLst/>
            <a:gdLst/>
            <a:ahLst/>
            <a:cxnLst/>
            <a:rect l="l" t="t" r="r" b="b"/>
            <a:pathLst>
              <a:path w="3488690">
                <a:moveTo>
                  <a:pt x="0" y="0"/>
                </a:moveTo>
                <a:lnTo>
                  <a:pt x="3488501" y="0"/>
                </a:lnTo>
              </a:path>
            </a:pathLst>
          </a:custGeom>
          <a:ln w="61314">
            <a:solidFill>
              <a:srgbClr val="00549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7509509">
              <a:lnSpc>
                <a:spcPct val="100000"/>
              </a:lnSpc>
              <a:spcBef>
                <a:spcPts val="90"/>
              </a:spcBef>
            </a:pPr>
            <a:r>
              <a:rPr spc="-200" dirty="0"/>
              <a:t>MATH</a:t>
            </a:r>
            <a:r>
              <a:rPr spc="-70" dirty="0"/>
              <a:t> </a:t>
            </a:r>
            <a:r>
              <a:rPr spc="-10" dirty="0"/>
              <a:t>FUNCTIONS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777822"/>
            <a:ext cx="13587094" cy="4211409"/>
          </a:xfrm>
          <a:prstGeom prst="rect">
            <a:avLst/>
          </a:prstGeom>
        </p:spPr>
        <p:txBody>
          <a:bodyPr vert="horz" wrap="square" lIns="0" tIns="18288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44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540" dirty="0">
                <a:solidFill>
                  <a:srgbClr val="212733"/>
                </a:solidFill>
                <a:latin typeface="Lucida Sans Unicode"/>
                <a:cs typeface="Lucida Sans Unicode"/>
              </a:rPr>
              <a:t>MIN()</a:t>
            </a:r>
            <a:endParaRPr sz="5750" dirty="0">
              <a:latin typeface="Lucida Sans Unicode"/>
              <a:cs typeface="Lucida Sans Unicode"/>
            </a:endParaRPr>
          </a:p>
          <a:p>
            <a:pPr marL="1122045" lvl="1" indent="-502284">
              <a:lnSpc>
                <a:spcPct val="100000"/>
              </a:lnSpc>
              <a:spcBef>
                <a:spcPts val="134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Returns </a:t>
            </a:r>
            <a:r>
              <a:rPr sz="5750" spc="60" dirty="0">
                <a:solidFill>
                  <a:srgbClr val="212733"/>
                </a:solidFill>
                <a:latin typeface="Arial"/>
                <a:cs typeface="Arial"/>
              </a:rPr>
              <a:t>minimum 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value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 </a:t>
            </a:r>
            <a:r>
              <a:rPr sz="5750" spc="-100" dirty="0">
                <a:solidFill>
                  <a:srgbClr val="212733"/>
                </a:solidFill>
                <a:latin typeface="Arial"/>
                <a:cs typeface="Arial"/>
              </a:rPr>
              <a:t>a</a:t>
            </a:r>
            <a:r>
              <a:rPr sz="5750" spc="-40" dirty="0">
                <a:solidFill>
                  <a:srgbClr val="212733"/>
                </a:solidFill>
                <a:latin typeface="Arial"/>
                <a:cs typeface="Arial"/>
              </a:rPr>
              <a:t> column(s)</a:t>
            </a:r>
            <a:endParaRPr sz="5750" dirty="0">
              <a:latin typeface="Arial"/>
              <a:cs typeface="Arial"/>
            </a:endParaRPr>
          </a:p>
          <a:p>
            <a:pPr marL="514984" indent="-502284">
              <a:lnSpc>
                <a:spcPct val="100000"/>
              </a:lnSpc>
              <a:spcBef>
                <a:spcPts val="1180"/>
              </a:spcBef>
              <a:buClr>
                <a:srgbClr val="447FB5"/>
              </a:buClr>
              <a:buSzPct val="81739"/>
              <a:buChar char="‣"/>
              <a:tabLst>
                <a:tab pos="515620" algn="l"/>
              </a:tabLst>
            </a:pPr>
            <a:r>
              <a:rPr sz="5750" spc="210" dirty="0">
                <a:solidFill>
                  <a:srgbClr val="212733"/>
                </a:solidFill>
                <a:latin typeface="Lucida Sans Unicode"/>
                <a:cs typeface="Lucida Sans Unicode"/>
              </a:rPr>
              <a:t>MAX()</a:t>
            </a:r>
            <a:endParaRPr sz="5750" dirty="0">
              <a:latin typeface="Lucida Sans Unicode"/>
              <a:cs typeface="Lucida Sans Unicode"/>
            </a:endParaRPr>
          </a:p>
          <a:p>
            <a:pPr marL="1122045" lvl="1" indent="-502284">
              <a:lnSpc>
                <a:spcPct val="100000"/>
              </a:lnSpc>
              <a:spcBef>
                <a:spcPts val="1345"/>
              </a:spcBef>
              <a:buClr>
                <a:srgbClr val="447FB5"/>
              </a:buClr>
              <a:buSzPct val="81739"/>
              <a:buChar char="‣"/>
              <a:tabLst>
                <a:tab pos="1122045" algn="l"/>
                <a:tab pos="112268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Return </a:t>
            </a:r>
            <a:r>
              <a:rPr sz="5750" spc="45" dirty="0">
                <a:solidFill>
                  <a:srgbClr val="212733"/>
                </a:solidFill>
                <a:latin typeface="Arial"/>
                <a:cs typeface="Arial"/>
              </a:rPr>
              <a:t>max </a:t>
            </a:r>
            <a:r>
              <a:rPr sz="5750" spc="-35" dirty="0">
                <a:solidFill>
                  <a:srgbClr val="212733"/>
                </a:solidFill>
                <a:latin typeface="Arial"/>
                <a:cs typeface="Arial"/>
              </a:rPr>
              <a:t>value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 </a:t>
            </a:r>
            <a:r>
              <a:rPr sz="5750" spc="-100" dirty="0">
                <a:solidFill>
                  <a:srgbClr val="212733"/>
                </a:solidFill>
                <a:latin typeface="Arial"/>
                <a:cs typeface="Arial"/>
              </a:rPr>
              <a:t>a</a:t>
            </a:r>
            <a:r>
              <a:rPr sz="5750" spc="-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-40" dirty="0">
                <a:solidFill>
                  <a:srgbClr val="212733"/>
                </a:solidFill>
                <a:latin typeface="Arial"/>
                <a:cs typeface="Arial"/>
              </a:rPr>
              <a:t>column(s)</a:t>
            </a:r>
            <a:endParaRPr sz="57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21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min(), max()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34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142740">
              <a:lnSpc>
                <a:spcPct val="100000"/>
              </a:lnSpc>
              <a:spcBef>
                <a:spcPts val="90"/>
              </a:spcBef>
            </a:pPr>
            <a:r>
              <a:rPr spc="-195" dirty="0"/>
              <a:t>COUNT, </a:t>
            </a:r>
            <a:r>
              <a:rPr spc="-105" dirty="0"/>
              <a:t>AVERAGE,</a:t>
            </a:r>
            <a:r>
              <a:rPr spc="-415" dirty="0"/>
              <a:t> </a:t>
            </a:r>
            <a:r>
              <a:rPr spc="-10" dirty="0"/>
              <a:t>SUM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787664"/>
            <a:ext cx="14629765" cy="7512684"/>
          </a:xfrm>
          <a:prstGeom prst="rect">
            <a:avLst/>
          </a:prstGeom>
        </p:spPr>
        <p:txBody>
          <a:bodyPr vert="horz" wrap="square" lIns="0" tIns="152400" rIns="0" bIns="0" rtlCol="0">
            <a:spAutoFit/>
          </a:bodyPr>
          <a:lstStyle/>
          <a:p>
            <a:pPr marL="368300" indent="-355600">
              <a:lnSpc>
                <a:spcPct val="100000"/>
              </a:lnSpc>
              <a:spcBef>
                <a:spcPts val="1200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sz="4100" spc="5" dirty="0">
                <a:solidFill>
                  <a:srgbClr val="212733"/>
                </a:solidFill>
                <a:latin typeface="Lucida Sans Unicode"/>
                <a:cs typeface="Lucida Sans Unicode"/>
              </a:rPr>
              <a:t>COUNT()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- returns the number of rows that your query</a:t>
            </a:r>
            <a:r>
              <a:rPr sz="4100" spc="-10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returns</a:t>
            </a:r>
            <a:endParaRPr sz="4100" dirty="0">
              <a:latin typeface="Arial"/>
              <a:cs typeface="Arial"/>
            </a:endParaRPr>
          </a:p>
          <a:p>
            <a:pPr marL="975994" marR="5838190" lvl="1" indent="-356235">
              <a:lnSpc>
                <a:spcPct val="110600"/>
              </a:lnSpc>
              <a:spcBef>
                <a:spcPts val="575"/>
              </a:spcBef>
              <a:buClr>
                <a:srgbClr val="447FB5"/>
              </a:buClr>
              <a:buSzPct val="81707"/>
              <a:buChar char="‣"/>
              <a:tabLst>
                <a:tab pos="976630" algn="l"/>
                <a:tab pos="2536825" algn="l"/>
                <a:tab pos="3161665" algn="l"/>
              </a:tabLst>
            </a:pPr>
            <a:r>
              <a:rPr sz="41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	</a:t>
            </a:r>
            <a:r>
              <a:rPr sz="4100" spc="-35" dirty="0">
                <a:solidFill>
                  <a:srgbClr val="212733"/>
                </a:solidFill>
                <a:latin typeface="Lucida Sans Unicode"/>
                <a:cs typeface="Lucida Sans Unicode"/>
              </a:rPr>
              <a:t>COUNT(column_name)  </a:t>
            </a:r>
            <a:r>
              <a:rPr sz="4100" spc="-420" dirty="0">
                <a:solidFill>
                  <a:srgbClr val="212733"/>
                </a:solidFill>
                <a:latin typeface="Lucida Sans Unicode"/>
                <a:cs typeface="Lucida Sans Unicode"/>
              </a:rPr>
              <a:t>FROM	</a:t>
            </a:r>
            <a:r>
              <a:rPr sz="4100" spc="175" dirty="0">
                <a:solidFill>
                  <a:srgbClr val="212733"/>
                </a:solidFill>
                <a:latin typeface="Lucida Sans Unicode"/>
                <a:cs typeface="Lucida Sans Unicode"/>
              </a:rPr>
              <a:t>table_name</a:t>
            </a:r>
            <a:endParaRPr sz="4100" dirty="0">
              <a:latin typeface="Lucida Sans Unicode"/>
              <a:cs typeface="Lucida Sans Unicode"/>
            </a:endParaRPr>
          </a:p>
          <a:p>
            <a:pPr marL="368300" indent="-355600">
              <a:lnSpc>
                <a:spcPct val="100000"/>
              </a:lnSpc>
              <a:spcBef>
                <a:spcPts val="4395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sz="4100" spc="229" dirty="0">
                <a:solidFill>
                  <a:srgbClr val="212733"/>
                </a:solidFill>
                <a:latin typeface="Lucida Sans Unicode"/>
                <a:cs typeface="Lucida Sans Unicode"/>
              </a:rPr>
              <a:t>AVG()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- returns the average value of a numeric</a:t>
            </a:r>
            <a:r>
              <a:rPr sz="4100" spc="-37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column.</a:t>
            </a:r>
            <a:endParaRPr sz="4100" dirty="0">
              <a:latin typeface="Arial"/>
              <a:cs typeface="Arial"/>
            </a:endParaRPr>
          </a:p>
          <a:p>
            <a:pPr marL="975994" marR="6463030" lvl="1" indent="-356235">
              <a:lnSpc>
                <a:spcPct val="110600"/>
              </a:lnSpc>
              <a:spcBef>
                <a:spcPts val="580"/>
              </a:spcBef>
              <a:buClr>
                <a:srgbClr val="447FB5"/>
              </a:buClr>
              <a:buSzPct val="81707"/>
              <a:buChar char="‣"/>
              <a:tabLst>
                <a:tab pos="976630" algn="l"/>
                <a:tab pos="2536825" algn="l"/>
                <a:tab pos="3161665" algn="l"/>
              </a:tabLst>
            </a:pPr>
            <a:r>
              <a:rPr sz="41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	</a:t>
            </a:r>
            <a:r>
              <a:rPr sz="4100" spc="30" dirty="0">
                <a:solidFill>
                  <a:srgbClr val="212733"/>
                </a:solidFill>
                <a:latin typeface="Lucida Sans Unicode"/>
                <a:cs typeface="Lucida Sans Unicode"/>
              </a:rPr>
              <a:t>AVG(column_name)  </a:t>
            </a:r>
            <a:r>
              <a:rPr sz="4100" spc="-420" dirty="0">
                <a:solidFill>
                  <a:srgbClr val="212733"/>
                </a:solidFill>
                <a:latin typeface="Lucida Sans Unicode"/>
                <a:cs typeface="Lucida Sans Unicode"/>
              </a:rPr>
              <a:t>FROM	</a:t>
            </a:r>
            <a:r>
              <a:rPr sz="4100" spc="175" dirty="0">
                <a:solidFill>
                  <a:srgbClr val="212733"/>
                </a:solidFill>
                <a:latin typeface="Lucida Sans Unicode"/>
                <a:cs typeface="Lucida Sans Unicode"/>
              </a:rPr>
              <a:t>table_name</a:t>
            </a:r>
            <a:endParaRPr sz="4100" dirty="0">
              <a:latin typeface="Lucida Sans Unicode"/>
              <a:cs typeface="Lucida Sans Unicode"/>
            </a:endParaRPr>
          </a:p>
          <a:p>
            <a:pPr marL="368300" indent="-355600">
              <a:lnSpc>
                <a:spcPct val="100000"/>
              </a:lnSpc>
              <a:spcBef>
                <a:spcPts val="4315"/>
              </a:spcBef>
              <a:buClr>
                <a:srgbClr val="447FB5"/>
              </a:buClr>
              <a:buSzPct val="81707"/>
              <a:buFont typeface="Arial"/>
              <a:buChar char="‣"/>
              <a:tabLst>
                <a:tab pos="368300" algn="l"/>
                <a:tab pos="368935" algn="l"/>
              </a:tabLst>
            </a:pPr>
            <a:r>
              <a:rPr sz="4100" spc="204" dirty="0">
                <a:solidFill>
                  <a:srgbClr val="212733"/>
                </a:solidFill>
                <a:latin typeface="Lucida Sans Unicode"/>
                <a:cs typeface="Lucida Sans Unicode"/>
              </a:rPr>
              <a:t>SUM()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- function returns the total sum - numeric columns</a:t>
            </a:r>
            <a:r>
              <a:rPr sz="4100" spc="-30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100" spc="-5" dirty="0">
                <a:solidFill>
                  <a:srgbClr val="212733"/>
                </a:solidFill>
                <a:latin typeface="Arial"/>
                <a:cs typeface="Arial"/>
              </a:rPr>
              <a:t>only</a:t>
            </a:r>
            <a:endParaRPr sz="4100" dirty="0">
              <a:latin typeface="Arial"/>
              <a:cs typeface="Arial"/>
            </a:endParaRPr>
          </a:p>
          <a:p>
            <a:pPr marL="975994" marR="6463030" lvl="1" indent="-356235">
              <a:lnSpc>
                <a:spcPct val="110600"/>
              </a:lnSpc>
              <a:spcBef>
                <a:spcPts val="575"/>
              </a:spcBef>
              <a:buClr>
                <a:srgbClr val="447FB5"/>
              </a:buClr>
              <a:buSzPct val="81707"/>
              <a:buChar char="‣"/>
              <a:tabLst>
                <a:tab pos="976630" algn="l"/>
                <a:tab pos="2536825" algn="l"/>
                <a:tab pos="3161665" algn="l"/>
              </a:tabLst>
            </a:pPr>
            <a:r>
              <a:rPr sz="41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	</a:t>
            </a:r>
            <a:r>
              <a:rPr sz="4100" spc="20" dirty="0">
                <a:solidFill>
                  <a:srgbClr val="212733"/>
                </a:solidFill>
                <a:latin typeface="Lucida Sans Unicode"/>
                <a:cs typeface="Lucida Sans Unicode"/>
              </a:rPr>
              <a:t>SUM(column_name)  </a:t>
            </a:r>
            <a:r>
              <a:rPr sz="4100" spc="-420" dirty="0">
                <a:solidFill>
                  <a:srgbClr val="212733"/>
                </a:solidFill>
                <a:latin typeface="Lucida Sans Unicode"/>
                <a:cs typeface="Lucida Sans Unicode"/>
              </a:rPr>
              <a:t>FROM	</a:t>
            </a:r>
            <a:r>
              <a:rPr sz="4100" spc="175" dirty="0">
                <a:solidFill>
                  <a:srgbClr val="212733"/>
                </a:solidFill>
                <a:latin typeface="Lucida Sans Unicode"/>
                <a:cs typeface="Lucida Sans Unicode"/>
              </a:rPr>
              <a:t>table_name</a:t>
            </a:r>
            <a:endParaRPr sz="41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23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8629366" cy="96308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R/</a:t>
            </a: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equivalents?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n(), mean(), sum()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124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15771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GROUP</a:t>
            </a:r>
            <a:r>
              <a:rPr spc="-270" dirty="0"/>
              <a:t> </a:t>
            </a:r>
            <a:r>
              <a:rPr spc="-10" dirty="0"/>
              <a:t>BY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7558385" cy="52400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This is helpful for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when you are doing any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of the 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summary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functions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mentioned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 the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previous</a:t>
            </a:r>
            <a:r>
              <a:rPr sz="5750" spc="-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slides.</a:t>
            </a:r>
            <a:endParaRPr sz="5750">
              <a:latin typeface="Arial"/>
              <a:cs typeface="Arial"/>
            </a:endParaRPr>
          </a:p>
          <a:p>
            <a:pPr marL="514984">
              <a:lnSpc>
                <a:spcPct val="100000"/>
              </a:lnSpc>
              <a:spcBef>
                <a:spcPts val="275"/>
              </a:spcBef>
              <a:tabLst>
                <a:tab pos="3837304" algn="l"/>
                <a:tab pos="6036310" algn="l"/>
              </a:tabLst>
            </a:pPr>
            <a:r>
              <a:rPr sz="5750" spc="-200" dirty="0">
                <a:solidFill>
                  <a:srgbClr val="212733"/>
                </a:solidFill>
                <a:latin typeface="Arial"/>
                <a:cs typeface="Arial"/>
              </a:rPr>
              <a:t>(</a:t>
            </a:r>
            <a:r>
              <a:rPr sz="5750" spc="-200" dirty="0">
                <a:solidFill>
                  <a:srgbClr val="212733"/>
                </a:solidFill>
                <a:latin typeface="Lucida Sans Unicode"/>
                <a:cs typeface="Lucida Sans Unicode"/>
              </a:rPr>
              <a:t>COUNT,	</a:t>
            </a:r>
            <a:r>
              <a:rPr sz="5750" spc="-5" dirty="0">
                <a:solidFill>
                  <a:srgbClr val="212733"/>
                </a:solidFill>
                <a:latin typeface="Lucida Sans Unicode"/>
                <a:cs typeface="Lucida Sans Unicode"/>
              </a:rPr>
              <a:t>SUM,	</a:t>
            </a:r>
            <a:r>
              <a:rPr sz="5750" spc="-710" dirty="0">
                <a:solidFill>
                  <a:srgbClr val="212733"/>
                </a:solidFill>
                <a:latin typeface="Lucida Sans Unicode"/>
                <a:cs typeface="Lucida Sans Unicode"/>
              </a:rPr>
              <a:t>MAX</a:t>
            </a:r>
            <a:r>
              <a:rPr sz="5750" spc="-220" dirty="0">
                <a:solidFill>
                  <a:srgbClr val="212733"/>
                </a:solidFill>
                <a:latin typeface="Lucida Sans Unicode"/>
                <a:cs typeface="Lucida Sans Unicode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etc)</a:t>
            </a:r>
            <a:endParaRPr sz="5750">
              <a:latin typeface="Arial"/>
              <a:cs typeface="Arial"/>
            </a:endParaRPr>
          </a:p>
          <a:p>
            <a:pPr marL="514984" marR="206375" indent="-502284">
              <a:lnSpc>
                <a:spcPct val="104000"/>
              </a:lnSpc>
              <a:spcBef>
                <a:spcPts val="5685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  <a:tab pos="9510395" algn="l"/>
              </a:tabLst>
            </a:pP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Any column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that isn’t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handled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with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function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should  be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included in</a:t>
            </a:r>
            <a:r>
              <a:rPr sz="5750" spc="3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your</a:t>
            </a:r>
            <a:r>
              <a:rPr sz="5750" spc="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-425" dirty="0">
                <a:solidFill>
                  <a:srgbClr val="212733"/>
                </a:solidFill>
                <a:latin typeface="Lucida Sans Unicode"/>
                <a:cs typeface="Lucida Sans Unicode"/>
              </a:rPr>
              <a:t>GROUP	</a:t>
            </a:r>
            <a:r>
              <a:rPr sz="5750" spc="15" dirty="0">
                <a:solidFill>
                  <a:srgbClr val="212733"/>
                </a:solidFill>
                <a:latin typeface="Lucida Sans Unicode"/>
                <a:cs typeface="Lucida Sans Unicode"/>
              </a:rPr>
              <a:t>BY</a:t>
            </a:r>
            <a:endParaRPr sz="575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678458" y="7572919"/>
            <a:ext cx="10346690" cy="2212340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SELECT	</a:t>
            </a:r>
            <a:r>
              <a:rPr sz="3050" spc="155" dirty="0">
                <a:solidFill>
                  <a:srgbClr val="020202"/>
                </a:solidFill>
                <a:latin typeface="Lucida Sans Unicode"/>
                <a:cs typeface="Lucida Sans Unicode"/>
              </a:rPr>
              <a:t>column_name(s)</a:t>
            </a:r>
            <a:r>
              <a:rPr sz="3050" spc="90" dirty="0">
                <a:solidFill>
                  <a:srgbClr val="020202"/>
                </a:solidFill>
                <a:latin typeface="Lucida Sans Unicode"/>
                <a:cs typeface="Lucida Sans Unicode"/>
              </a:rPr>
              <a:t>,</a:t>
            </a:r>
            <a:r>
              <a:rPr sz="3050" dirty="0">
                <a:solidFill>
                  <a:srgbClr val="020202"/>
                </a:solidFill>
                <a:latin typeface="Lucida Sans Unicode"/>
                <a:cs typeface="Lucida Sans Unicode"/>
              </a:rPr>
              <a:t>	</a:t>
            </a:r>
            <a:r>
              <a:rPr sz="3050" spc="15" dirty="0">
                <a:solidFill>
                  <a:srgbClr val="020202"/>
                </a:solidFill>
                <a:latin typeface="Lucida Sans Unicode"/>
                <a:cs typeface="Lucida Sans Unicode"/>
              </a:rPr>
              <a:t>max(column_name)  </a:t>
            </a:r>
            <a:r>
              <a:rPr sz="3050" spc="-310" dirty="0">
                <a:solidFill>
                  <a:srgbClr val="020202"/>
                </a:solidFill>
                <a:latin typeface="Lucida Sans Unicode"/>
                <a:cs typeface="Lucida Sans Unicode"/>
              </a:rPr>
              <a:t>FROM	</a:t>
            </a:r>
            <a:r>
              <a:rPr sz="3050" spc="130" dirty="0">
                <a:solidFill>
                  <a:srgbClr val="020202"/>
                </a:solidFill>
                <a:latin typeface="Lucida Sans Unicode"/>
                <a:cs typeface="Lucida Sans Unicode"/>
              </a:rPr>
              <a:t>table_name</a:t>
            </a:r>
            <a:endParaRPr sz="3050" dirty="0">
              <a:latin typeface="Lucida Sans Unicode"/>
              <a:cs typeface="Lucida Sans Unicode"/>
            </a:endParaRPr>
          </a:p>
          <a:p>
            <a:pPr marL="85725">
              <a:lnSpc>
                <a:spcPct val="100000"/>
              </a:lnSpc>
              <a:spcBef>
                <a:spcPts val="380"/>
              </a:spcBef>
              <a:tabLst>
                <a:tab pos="1480185" algn="l"/>
              </a:tabLst>
            </a:pPr>
            <a:r>
              <a:rPr sz="3050" spc="-190" dirty="0">
                <a:solidFill>
                  <a:srgbClr val="020202"/>
                </a:solidFill>
                <a:latin typeface="Lucida Sans Unicode"/>
                <a:cs typeface="Lucida Sans Unicode"/>
              </a:rPr>
              <a:t>WHERE	</a:t>
            </a:r>
            <a:r>
              <a:rPr sz="3050" spc="280" dirty="0">
                <a:solidFill>
                  <a:srgbClr val="020202"/>
                </a:solidFill>
                <a:latin typeface="Lucida Sans Unicode"/>
                <a:cs typeface="Lucida Sans Unicode"/>
              </a:rPr>
              <a:t>condition</a:t>
            </a:r>
            <a:endParaRPr sz="3050" dirty="0">
              <a:latin typeface="Lucida Sans Unicode"/>
              <a:cs typeface="Lucida Sans Unicode"/>
            </a:endParaRPr>
          </a:p>
          <a:p>
            <a:pPr marL="85725">
              <a:lnSpc>
                <a:spcPct val="100000"/>
              </a:lnSpc>
              <a:spcBef>
                <a:spcPts val="380"/>
              </a:spcBef>
              <a:tabLst>
                <a:tab pos="1480185" algn="l"/>
                <a:tab pos="2178050" algn="l"/>
              </a:tabLst>
            </a:pPr>
            <a:r>
              <a:rPr sz="3050" spc="-229" dirty="0">
                <a:solidFill>
                  <a:srgbClr val="020202"/>
                </a:solidFill>
                <a:latin typeface="Lucida Sans Unicode"/>
                <a:cs typeface="Lucida Sans Unicode"/>
              </a:rPr>
              <a:t>GROUP	</a:t>
            </a:r>
            <a:r>
              <a:rPr sz="3050" dirty="0">
                <a:solidFill>
                  <a:srgbClr val="020202"/>
                </a:solidFill>
                <a:latin typeface="Lucida Sans Unicode"/>
                <a:cs typeface="Lucida Sans Unicode"/>
              </a:rPr>
              <a:t>BY	</a:t>
            </a:r>
            <a:r>
              <a:rPr sz="3050" spc="105" dirty="0">
                <a:solidFill>
                  <a:srgbClr val="020202"/>
                </a:solidFill>
                <a:latin typeface="Lucida Sans Unicode"/>
                <a:cs typeface="Lucida Sans Unicode"/>
              </a:rPr>
              <a:t>column_name(s)</a:t>
            </a:r>
            <a:endParaRPr sz="305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25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group_by</a:t>
            </a: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30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3302" y="209417"/>
            <a:ext cx="2680546" cy="268054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86621" y="176749"/>
            <a:ext cx="653923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EXERCISE</a:t>
            </a:r>
          </a:p>
        </p:txBody>
      </p:sp>
      <p:sp>
        <p:nvSpPr>
          <p:cNvPr id="4" name="object 4"/>
          <p:cNvSpPr/>
          <p:nvPr/>
        </p:nvSpPr>
        <p:spPr>
          <a:xfrm>
            <a:off x="2784875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6" y="0"/>
                </a:lnTo>
                <a:lnTo>
                  <a:pt x="14383236" y="7537665"/>
                </a:lnTo>
                <a:lnTo>
                  <a:pt x="0" y="7537665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2795235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7" y="0"/>
                </a:lnTo>
                <a:lnTo>
                  <a:pt x="14383237" y="7537664"/>
                </a:lnTo>
                <a:lnTo>
                  <a:pt x="0" y="7537664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835380" y="1966297"/>
            <a:ext cx="177800" cy="54102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350" spc="-1755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35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44628" y="1549690"/>
            <a:ext cx="13263880" cy="3189976"/>
          </a:xfrm>
          <a:prstGeom prst="rect">
            <a:avLst/>
          </a:prstGeom>
        </p:spPr>
        <p:txBody>
          <a:bodyPr vert="horz" wrap="square" lIns="0" tIns="3295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95"/>
              </a:spcBef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Run apps/</a:t>
            </a:r>
            <a:r>
              <a:rPr lang="en-US" sz="4100" spc="10" dirty="0" err="1">
                <a:solidFill>
                  <a:srgbClr val="212733"/>
                </a:solidFill>
                <a:latin typeface="Arial"/>
                <a:cs typeface="Arial"/>
              </a:rPr>
              <a:t>wprdc_sql.R</a:t>
            </a:r>
            <a:endParaRPr lang="en-US" sz="4100" spc="10" dirty="0">
              <a:solidFill>
                <a:srgbClr val="212733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595"/>
              </a:spcBef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Build a query that counts the number of food facilities that are not closed by municipality using the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  <a:hlinkClick r:id="rId5"/>
              </a:rPr>
              <a:t>Restaurant Inspection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 data</a:t>
            </a:r>
          </a:p>
        </p:txBody>
      </p:sp>
      <p:pic>
        <p:nvPicPr>
          <p:cNvPr id="10" name="5 Minute Timer">
            <a:hlinkClick r:id="" action="ppaction://media"/>
            <a:extLst>
              <a:ext uri="{FF2B5EF4-FFF2-40B4-BE49-F238E27FC236}">
                <a16:creationId xmlns:a16="http://schemas.microsoft.com/office/drawing/2014/main" id="{0ABB616C-6143-4515-AFC4-DE763653A3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229872" y="8665136"/>
            <a:ext cx="2280378" cy="12827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02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350115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S</a:t>
            </a:r>
            <a:r>
              <a:rPr spc="-15" dirty="0">
                <a:solidFill>
                  <a:srgbClr val="D3D3D3"/>
                </a:solidFill>
              </a:rPr>
              <a:t>O</a:t>
            </a:r>
            <a:r>
              <a:rPr spc="-10" dirty="0">
                <a:solidFill>
                  <a:srgbClr val="D3D3D3"/>
                </a:solidFill>
              </a:rPr>
              <a:t>LUTION</a:t>
            </a:r>
          </a:p>
        </p:txBody>
      </p:sp>
      <p:sp>
        <p:nvSpPr>
          <p:cNvPr id="4" name="object 4"/>
          <p:cNvSpPr/>
          <p:nvPr/>
        </p:nvSpPr>
        <p:spPr>
          <a:xfrm>
            <a:off x="209417" y="209417"/>
            <a:ext cx="2680546" cy="2680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AD9C2986-47A7-4A51-9AA7-9B53BC8D06FF}"/>
              </a:ext>
            </a:extLst>
          </p:cNvPr>
          <p:cNvSpPr txBox="1"/>
          <p:nvPr/>
        </p:nvSpPr>
        <p:spPr>
          <a:xfrm>
            <a:off x="2660650" y="3947477"/>
            <a:ext cx="15640685" cy="3414396"/>
          </a:xfrm>
          <a:prstGeom prst="rect">
            <a:avLst/>
          </a:prstGeom>
          <a:solidFill>
            <a:srgbClr val="D3D3D3">
              <a:alpha val="19999"/>
            </a:srgbClr>
          </a:solidFill>
          <a:ln w="20941">
            <a:solidFill>
              <a:srgbClr val="D3D3D3"/>
            </a:solidFill>
          </a:ln>
        </p:spPr>
        <p:txBody>
          <a:bodyPr vert="horz" wrap="square" lIns="0" tIns="74295" rIns="0" bIns="0" rtlCol="0">
            <a:spAutoFit/>
          </a:bodyPr>
          <a:lstStyle/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SELECT</a:t>
            </a: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"municipal",</a:t>
            </a: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COUNT("id")</a:t>
            </a: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FROM "112a3821-334d-4f3f-ab40-4de1220b1a0a"</a:t>
            </a: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WHERE "</a:t>
            </a:r>
            <a:r>
              <a:rPr lang="en-US" sz="3200" spc="80" dirty="0" err="1">
                <a:solidFill>
                  <a:srgbClr val="212733"/>
                </a:solidFill>
                <a:latin typeface="Lucida Sans Unicode"/>
                <a:cs typeface="Lucida Sans Unicode"/>
              </a:rPr>
              <a:t>bus_cl_date</a:t>
            </a: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" IS NULL</a:t>
            </a:r>
          </a:p>
          <a:p>
            <a:pPr marL="49530">
              <a:lnSpc>
                <a:spcPct val="100000"/>
              </a:lnSpc>
              <a:spcBef>
                <a:spcPts val="585"/>
              </a:spcBef>
            </a:pPr>
            <a:r>
              <a:rPr lang="en-US" sz="3200" spc="80" dirty="0">
                <a:solidFill>
                  <a:srgbClr val="212733"/>
                </a:solidFill>
                <a:latin typeface="Lucida Sans Unicode"/>
                <a:cs typeface="Lucida Sans Unicode"/>
              </a:rPr>
              <a:t>GROUP BY "municipal"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041650" y="3106144"/>
            <a:ext cx="9477950" cy="5096267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 algn="r">
              <a:lnSpc>
                <a:spcPct val="100000"/>
              </a:lnSpc>
              <a:spcBef>
                <a:spcPts val="3620"/>
              </a:spcBef>
            </a:pPr>
            <a:r>
              <a:rPr lang="en-US" sz="16500" dirty="0">
                <a:solidFill>
                  <a:srgbClr val="FFFFFF"/>
                </a:solidFill>
                <a:cs typeface="Arial"/>
              </a:rPr>
              <a:t>Other Functions</a:t>
            </a:r>
            <a:endParaRPr lang="en-US" sz="165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00512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8730" y="176749"/>
            <a:ext cx="18946638" cy="15735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157710" algn="r">
              <a:lnSpc>
                <a:spcPct val="100000"/>
              </a:lnSpc>
              <a:spcBef>
                <a:spcPts val="90"/>
              </a:spcBef>
            </a:pPr>
            <a:r>
              <a:rPr lang="en-US" spc="-10" dirty="0"/>
              <a:t>CASE</a:t>
            </a:r>
            <a:endParaRPr spc="-10" dirty="0"/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7558385" cy="266611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dirty="0">
                <a:latin typeface="Lucida Sans Unicode"/>
                <a:cs typeface="Lucida Sans Unicode"/>
              </a:rPr>
              <a:t>CASE statements are for when you want to return categorical values based off of something else.</a:t>
            </a:r>
            <a:endParaRPr sz="5750" dirty="0">
              <a:latin typeface="Lucida Sans Unicode"/>
              <a:cs typeface="Lucida Sans Unicode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C45F497A-FF5B-431E-B2A9-C5C686746D53}"/>
              </a:ext>
            </a:extLst>
          </p:cNvPr>
          <p:cNvSpPr txBox="1"/>
          <p:nvPr/>
        </p:nvSpPr>
        <p:spPr>
          <a:xfrm>
            <a:off x="2355850" y="5959475"/>
            <a:ext cx="15640685" cy="3522118"/>
          </a:xfrm>
          <a:prstGeom prst="rect">
            <a:avLst/>
          </a:prstGeom>
          <a:solidFill>
            <a:srgbClr val="D3D3D3">
              <a:alpha val="19999"/>
            </a:srgbClr>
          </a:solidFill>
          <a:ln w="20941">
            <a:solidFill>
              <a:srgbClr val="D3D3D3"/>
            </a:solidFill>
          </a:ln>
        </p:spPr>
        <p:txBody>
          <a:bodyPr vert="horz" wrap="square" lIns="0" tIns="74295" rIns="0" bIns="0" rtlCol="0">
            <a:spAutoFit/>
          </a:bodyPr>
          <a:lstStyle/>
          <a:p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SELECT </a:t>
            </a:r>
            <a:r>
              <a:rPr lang="en-US" sz="32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OrderID</a:t>
            </a: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, Quantity,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CASE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    WHEN Quantity &gt; 30 THEN "The quantity is greater than 30"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    WHEN Quantity = 30 THEN "The quantity is 30"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    ELSE "The quantity is under 30"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END AS </a:t>
            </a:r>
            <a:r>
              <a:rPr lang="en-US" sz="32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QuantityText</a:t>
            </a:r>
            <a:b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</a:b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FROM </a:t>
            </a:r>
            <a:r>
              <a:rPr lang="en-US" sz="32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OrderDetails</a:t>
            </a: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2367552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02975" y="5201801"/>
            <a:ext cx="1951989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85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/>
                <a:cs typeface="Calibri"/>
              </a:rPr>
              <a:t>Import</a:t>
            </a:r>
            <a:endParaRPr sz="5250" dirty="0">
              <a:solidFill>
                <a:schemeClr val="tx2">
                  <a:lumMod val="60000"/>
                  <a:lumOff val="4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625902" y="5201801"/>
            <a:ext cx="1234440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155" dirty="0">
                <a:latin typeface="Calibri"/>
                <a:cs typeface="Calibri"/>
              </a:rPr>
              <a:t>Tidy</a:t>
            </a:r>
            <a:endParaRPr sz="525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007998" y="3411279"/>
            <a:ext cx="2465070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80" dirty="0">
                <a:latin typeface="Calibri"/>
                <a:cs typeface="Calibri"/>
              </a:rPr>
              <a:t>Visuali</a:t>
            </a:r>
            <a:r>
              <a:rPr sz="5250" spc="25" dirty="0">
                <a:latin typeface="Calibri"/>
                <a:cs typeface="Calibri"/>
              </a:rPr>
              <a:t>z</a:t>
            </a:r>
            <a:r>
              <a:rPr sz="5250" spc="5" dirty="0">
                <a:latin typeface="Calibri"/>
                <a:cs typeface="Calibri"/>
              </a:rPr>
              <a:t>e</a:t>
            </a:r>
            <a:endParaRPr sz="52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992200" y="5201801"/>
            <a:ext cx="1751330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-50" dirty="0">
                <a:latin typeface="Calibri"/>
                <a:cs typeface="Calibri"/>
              </a:rPr>
              <a:t>Model</a:t>
            </a:r>
            <a:endParaRPr sz="52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677952" y="5201801"/>
            <a:ext cx="3955415" cy="829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150" dirty="0">
                <a:latin typeface="Calibri"/>
                <a:cs typeface="Calibri"/>
              </a:rPr>
              <a:t>Communi</a:t>
            </a:r>
            <a:r>
              <a:rPr sz="5250" spc="60" dirty="0">
                <a:latin typeface="Calibri"/>
                <a:cs typeface="Calibri"/>
              </a:rPr>
              <a:t>c</a:t>
            </a:r>
            <a:r>
              <a:rPr sz="5250" spc="65" dirty="0">
                <a:latin typeface="Calibri"/>
                <a:cs typeface="Calibri"/>
              </a:rPr>
              <a:t>a</a:t>
            </a:r>
            <a:r>
              <a:rPr sz="5250" spc="-50" dirty="0">
                <a:latin typeface="Calibri"/>
                <a:cs typeface="Calibri"/>
              </a:rPr>
              <a:t>t</a:t>
            </a:r>
            <a:r>
              <a:rPr sz="5250" spc="5" dirty="0">
                <a:latin typeface="Calibri"/>
                <a:cs typeface="Calibri"/>
              </a:rPr>
              <a:t>e</a:t>
            </a:r>
            <a:endParaRPr sz="525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291958" y="5677292"/>
            <a:ext cx="871855" cy="0"/>
          </a:xfrm>
          <a:custGeom>
            <a:avLst/>
            <a:gdLst/>
            <a:ahLst/>
            <a:cxnLst/>
            <a:rect l="l" t="t" r="r" b="b"/>
            <a:pathLst>
              <a:path w="871854">
                <a:moveTo>
                  <a:pt x="0" y="0"/>
                </a:moveTo>
                <a:lnTo>
                  <a:pt x="829829" y="0"/>
                </a:lnTo>
                <a:lnTo>
                  <a:pt x="871713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121787" y="5513946"/>
            <a:ext cx="327025" cy="327025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0" y="326691"/>
                </a:lnTo>
                <a:lnTo>
                  <a:pt x="326691" y="163345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3022775" y="5654278"/>
            <a:ext cx="1153160" cy="0"/>
          </a:xfrm>
          <a:custGeom>
            <a:avLst/>
            <a:gdLst/>
            <a:ahLst/>
            <a:cxnLst/>
            <a:rect l="l" t="t" r="r" b="b"/>
            <a:pathLst>
              <a:path w="1153159">
                <a:moveTo>
                  <a:pt x="0" y="0"/>
                </a:moveTo>
                <a:lnTo>
                  <a:pt x="1110871" y="0"/>
                </a:lnTo>
                <a:lnTo>
                  <a:pt x="1152755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133642" y="5490932"/>
            <a:ext cx="327025" cy="327025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0" y="326691"/>
                </a:lnTo>
                <a:lnTo>
                  <a:pt x="326691" y="163345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197455" y="5782000"/>
            <a:ext cx="871855" cy="0"/>
          </a:xfrm>
          <a:custGeom>
            <a:avLst/>
            <a:gdLst/>
            <a:ahLst/>
            <a:cxnLst/>
            <a:rect l="l" t="t" r="r" b="b"/>
            <a:pathLst>
              <a:path w="871854">
                <a:moveTo>
                  <a:pt x="0" y="0"/>
                </a:moveTo>
                <a:lnTo>
                  <a:pt x="829829" y="0"/>
                </a:lnTo>
                <a:lnTo>
                  <a:pt x="871713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027285" y="5618655"/>
            <a:ext cx="327025" cy="327025"/>
          </a:xfrm>
          <a:custGeom>
            <a:avLst/>
            <a:gdLst/>
            <a:ahLst/>
            <a:cxnLst/>
            <a:rect l="l" t="t" r="r" b="b"/>
            <a:pathLst>
              <a:path w="327025" h="327025">
                <a:moveTo>
                  <a:pt x="0" y="0"/>
                </a:moveTo>
                <a:lnTo>
                  <a:pt x="0" y="326691"/>
                </a:lnTo>
                <a:lnTo>
                  <a:pt x="326691" y="163345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110483" y="6384786"/>
            <a:ext cx="2609215" cy="1268730"/>
          </a:xfrm>
          <a:custGeom>
            <a:avLst/>
            <a:gdLst/>
            <a:ahLst/>
            <a:cxnLst/>
            <a:rect l="l" t="t" r="r" b="b"/>
            <a:pathLst>
              <a:path w="2609215" h="1268729">
                <a:moveTo>
                  <a:pt x="0" y="1118182"/>
                </a:moveTo>
                <a:lnTo>
                  <a:pt x="37757" y="1136309"/>
                </a:lnTo>
                <a:lnTo>
                  <a:pt x="84242" y="1153450"/>
                </a:lnTo>
                <a:lnTo>
                  <a:pt x="131059" y="1169406"/>
                </a:lnTo>
                <a:lnTo>
                  <a:pt x="178185" y="1184176"/>
                </a:lnTo>
                <a:lnTo>
                  <a:pt x="225599" y="1197758"/>
                </a:lnTo>
                <a:lnTo>
                  <a:pt x="273277" y="1210151"/>
                </a:lnTo>
                <a:lnTo>
                  <a:pt x="321196" y="1221353"/>
                </a:lnTo>
                <a:lnTo>
                  <a:pt x="369334" y="1231363"/>
                </a:lnTo>
                <a:lnTo>
                  <a:pt x="417669" y="1240179"/>
                </a:lnTo>
                <a:lnTo>
                  <a:pt x="466177" y="1247800"/>
                </a:lnTo>
                <a:lnTo>
                  <a:pt x="514835" y="1254225"/>
                </a:lnTo>
                <a:lnTo>
                  <a:pt x="563621" y="1259452"/>
                </a:lnTo>
                <a:lnTo>
                  <a:pt x="612513" y="1263479"/>
                </a:lnTo>
                <a:lnTo>
                  <a:pt x="661487" y="1266305"/>
                </a:lnTo>
                <a:lnTo>
                  <a:pt x="710521" y="1267929"/>
                </a:lnTo>
                <a:lnTo>
                  <a:pt x="759592" y="1268349"/>
                </a:lnTo>
                <a:lnTo>
                  <a:pt x="808677" y="1267563"/>
                </a:lnTo>
                <a:lnTo>
                  <a:pt x="857753" y="1265571"/>
                </a:lnTo>
                <a:lnTo>
                  <a:pt x="906799" y="1262371"/>
                </a:lnTo>
                <a:lnTo>
                  <a:pt x="955791" y="1257961"/>
                </a:lnTo>
                <a:lnTo>
                  <a:pt x="1004706" y="1252339"/>
                </a:lnTo>
                <a:lnTo>
                  <a:pt x="1053522" y="1245505"/>
                </a:lnTo>
                <a:lnTo>
                  <a:pt x="1102216" y="1237457"/>
                </a:lnTo>
                <a:lnTo>
                  <a:pt x="1150765" y="1228193"/>
                </a:lnTo>
                <a:lnTo>
                  <a:pt x="1199147" y="1217712"/>
                </a:lnTo>
                <a:lnTo>
                  <a:pt x="1247338" y="1206013"/>
                </a:lnTo>
                <a:lnTo>
                  <a:pt x="1295317" y="1193094"/>
                </a:lnTo>
                <a:lnTo>
                  <a:pt x="1343059" y="1178953"/>
                </a:lnTo>
                <a:lnTo>
                  <a:pt x="1390544" y="1163590"/>
                </a:lnTo>
                <a:lnTo>
                  <a:pt x="1437747" y="1147002"/>
                </a:lnTo>
                <a:lnTo>
                  <a:pt x="1484647" y="1129188"/>
                </a:lnTo>
                <a:lnTo>
                  <a:pt x="1531220" y="1110147"/>
                </a:lnTo>
                <a:lnTo>
                  <a:pt x="1577834" y="1089700"/>
                </a:lnTo>
                <a:lnTo>
                  <a:pt x="1623777" y="1068141"/>
                </a:lnTo>
                <a:lnTo>
                  <a:pt x="1669034" y="1045488"/>
                </a:lnTo>
                <a:lnTo>
                  <a:pt x="1713590" y="1021758"/>
                </a:lnTo>
                <a:lnTo>
                  <a:pt x="1757429" y="996970"/>
                </a:lnTo>
                <a:lnTo>
                  <a:pt x="1800537" y="971141"/>
                </a:lnTo>
                <a:lnTo>
                  <a:pt x="1842899" y="944290"/>
                </a:lnTo>
                <a:lnTo>
                  <a:pt x="1884498" y="916435"/>
                </a:lnTo>
                <a:lnTo>
                  <a:pt x="1925321" y="887593"/>
                </a:lnTo>
                <a:lnTo>
                  <a:pt x="1965351" y="857783"/>
                </a:lnTo>
                <a:lnTo>
                  <a:pt x="2004574" y="827022"/>
                </a:lnTo>
                <a:lnTo>
                  <a:pt x="2042975" y="795329"/>
                </a:lnTo>
                <a:lnTo>
                  <a:pt x="2080538" y="762722"/>
                </a:lnTo>
                <a:lnTo>
                  <a:pt x="2117248" y="729217"/>
                </a:lnTo>
                <a:lnTo>
                  <a:pt x="2153090" y="694834"/>
                </a:lnTo>
                <a:lnTo>
                  <a:pt x="2188048" y="659591"/>
                </a:lnTo>
                <a:lnTo>
                  <a:pt x="2222108" y="623505"/>
                </a:lnTo>
                <a:lnTo>
                  <a:pt x="2255255" y="586594"/>
                </a:lnTo>
                <a:lnTo>
                  <a:pt x="2287473" y="548877"/>
                </a:lnTo>
                <a:lnTo>
                  <a:pt x="2318747" y="510371"/>
                </a:lnTo>
                <a:lnTo>
                  <a:pt x="2349062" y="471094"/>
                </a:lnTo>
                <a:lnTo>
                  <a:pt x="2378402" y="431065"/>
                </a:lnTo>
                <a:lnTo>
                  <a:pt x="2406753" y="390301"/>
                </a:lnTo>
                <a:lnTo>
                  <a:pt x="2434099" y="348820"/>
                </a:lnTo>
                <a:lnTo>
                  <a:pt x="2460426" y="306640"/>
                </a:lnTo>
                <a:lnTo>
                  <a:pt x="2485717" y="263780"/>
                </a:lnTo>
                <a:lnTo>
                  <a:pt x="2509959" y="220257"/>
                </a:lnTo>
                <a:lnTo>
                  <a:pt x="2533135" y="176088"/>
                </a:lnTo>
                <a:lnTo>
                  <a:pt x="2555230" y="131293"/>
                </a:lnTo>
                <a:lnTo>
                  <a:pt x="2576230" y="85890"/>
                </a:lnTo>
                <a:lnTo>
                  <a:pt x="2596119" y="39895"/>
                </a:lnTo>
                <a:lnTo>
                  <a:pt x="2609064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551250" y="6113879"/>
            <a:ext cx="311150" cy="361315"/>
          </a:xfrm>
          <a:custGeom>
            <a:avLst/>
            <a:gdLst/>
            <a:ahLst/>
            <a:cxnLst/>
            <a:rect l="l" t="t" r="r" b="b"/>
            <a:pathLst>
              <a:path w="311150" h="361314">
                <a:moveTo>
                  <a:pt x="256191" y="0"/>
                </a:moveTo>
                <a:lnTo>
                  <a:pt x="0" y="260334"/>
                </a:lnTo>
                <a:lnTo>
                  <a:pt x="310744" y="361155"/>
                </a:lnTo>
                <a:lnTo>
                  <a:pt x="25619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853730" y="7373840"/>
            <a:ext cx="365760" cy="294640"/>
          </a:xfrm>
          <a:custGeom>
            <a:avLst/>
            <a:gdLst/>
            <a:ahLst/>
            <a:cxnLst/>
            <a:rect l="l" t="t" r="r" b="b"/>
            <a:pathLst>
              <a:path w="365759" h="294640">
                <a:moveTo>
                  <a:pt x="365205" y="0"/>
                </a:moveTo>
                <a:lnTo>
                  <a:pt x="0" y="5866"/>
                </a:lnTo>
                <a:lnTo>
                  <a:pt x="223817" y="294511"/>
                </a:lnTo>
                <a:lnTo>
                  <a:pt x="36520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097889" y="4086718"/>
            <a:ext cx="643255" cy="879475"/>
          </a:xfrm>
          <a:custGeom>
            <a:avLst/>
            <a:gdLst/>
            <a:ahLst/>
            <a:cxnLst/>
            <a:rect l="l" t="t" r="r" b="b"/>
            <a:pathLst>
              <a:path w="643254" h="879475">
                <a:moveTo>
                  <a:pt x="0" y="0"/>
                </a:moveTo>
                <a:lnTo>
                  <a:pt x="35136" y="22796"/>
                </a:lnTo>
                <a:lnTo>
                  <a:pt x="74483" y="54436"/>
                </a:lnTo>
                <a:lnTo>
                  <a:pt x="112949" y="87130"/>
                </a:lnTo>
                <a:lnTo>
                  <a:pt x="150514" y="120860"/>
                </a:lnTo>
                <a:lnTo>
                  <a:pt x="187155" y="155607"/>
                </a:lnTo>
                <a:lnTo>
                  <a:pt x="222851" y="191353"/>
                </a:lnTo>
                <a:lnTo>
                  <a:pt x="257582" y="228078"/>
                </a:lnTo>
                <a:lnTo>
                  <a:pt x="291326" y="265766"/>
                </a:lnTo>
                <a:lnTo>
                  <a:pt x="324061" y="304397"/>
                </a:lnTo>
                <a:lnTo>
                  <a:pt x="355766" y="343954"/>
                </a:lnTo>
                <a:lnTo>
                  <a:pt x="386419" y="384417"/>
                </a:lnTo>
                <a:lnTo>
                  <a:pt x="416671" y="426734"/>
                </a:lnTo>
                <a:lnTo>
                  <a:pt x="445686" y="469821"/>
                </a:lnTo>
                <a:lnTo>
                  <a:pt x="473451" y="513649"/>
                </a:lnTo>
                <a:lnTo>
                  <a:pt x="499954" y="558192"/>
                </a:lnTo>
                <a:lnTo>
                  <a:pt x="525184" y="603420"/>
                </a:lnTo>
                <a:lnTo>
                  <a:pt x="549128" y="649307"/>
                </a:lnTo>
                <a:lnTo>
                  <a:pt x="571774" y="695825"/>
                </a:lnTo>
                <a:lnTo>
                  <a:pt x="593111" y="742944"/>
                </a:lnTo>
                <a:lnTo>
                  <a:pt x="613126" y="790639"/>
                </a:lnTo>
                <a:lnTo>
                  <a:pt x="631808" y="838881"/>
                </a:lnTo>
                <a:lnTo>
                  <a:pt x="642880" y="87929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572161" y="4882450"/>
            <a:ext cx="315595" cy="358775"/>
          </a:xfrm>
          <a:custGeom>
            <a:avLst/>
            <a:gdLst/>
            <a:ahLst/>
            <a:cxnLst/>
            <a:rect l="l" t="t" r="r" b="b"/>
            <a:pathLst>
              <a:path w="315595" h="358775">
                <a:moveTo>
                  <a:pt x="315079" y="0"/>
                </a:moveTo>
                <a:lnTo>
                  <a:pt x="0" y="86328"/>
                </a:lnTo>
                <a:lnTo>
                  <a:pt x="243877" y="358243"/>
                </a:lnTo>
                <a:lnTo>
                  <a:pt x="31507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0858967" y="3931704"/>
            <a:ext cx="363220" cy="314960"/>
          </a:xfrm>
          <a:custGeom>
            <a:avLst/>
            <a:gdLst/>
            <a:ahLst/>
            <a:cxnLst/>
            <a:rect l="l" t="t" r="r" b="b"/>
            <a:pathLst>
              <a:path w="363220" h="314960">
                <a:moveTo>
                  <a:pt x="0" y="0"/>
                </a:moveTo>
                <a:lnTo>
                  <a:pt x="185156" y="314842"/>
                </a:lnTo>
                <a:lnTo>
                  <a:pt x="362962" y="40778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857788" y="4568378"/>
            <a:ext cx="327660" cy="1571625"/>
          </a:xfrm>
          <a:custGeom>
            <a:avLst/>
            <a:gdLst/>
            <a:ahLst/>
            <a:cxnLst/>
            <a:rect l="l" t="t" r="r" b="b"/>
            <a:pathLst>
              <a:path w="327659" h="1571625">
                <a:moveTo>
                  <a:pt x="62958" y="1571493"/>
                </a:moveTo>
                <a:lnTo>
                  <a:pt x="50276" y="1531576"/>
                </a:lnTo>
                <a:lnTo>
                  <a:pt x="39582" y="1482046"/>
                </a:lnTo>
                <a:lnTo>
                  <a:pt x="30159" y="1432291"/>
                </a:lnTo>
                <a:lnTo>
                  <a:pt x="22010" y="1382334"/>
                </a:lnTo>
                <a:lnTo>
                  <a:pt x="15137" y="1332201"/>
                </a:lnTo>
                <a:lnTo>
                  <a:pt x="9542" y="1281916"/>
                </a:lnTo>
                <a:lnTo>
                  <a:pt x="5229" y="1231504"/>
                </a:lnTo>
                <a:lnTo>
                  <a:pt x="2199" y="1180989"/>
                </a:lnTo>
                <a:lnTo>
                  <a:pt x="455" y="1130397"/>
                </a:lnTo>
                <a:lnTo>
                  <a:pt x="0" y="1079751"/>
                </a:lnTo>
                <a:lnTo>
                  <a:pt x="836" y="1029076"/>
                </a:lnTo>
                <a:lnTo>
                  <a:pt x="2965" y="978397"/>
                </a:lnTo>
                <a:lnTo>
                  <a:pt x="6392" y="927739"/>
                </a:lnTo>
                <a:lnTo>
                  <a:pt x="11117" y="877126"/>
                </a:lnTo>
                <a:lnTo>
                  <a:pt x="17144" y="826582"/>
                </a:lnTo>
                <a:lnTo>
                  <a:pt x="24474" y="776134"/>
                </a:lnTo>
                <a:lnTo>
                  <a:pt x="33112" y="725804"/>
                </a:lnTo>
                <a:lnTo>
                  <a:pt x="42842" y="676648"/>
                </a:lnTo>
                <a:lnTo>
                  <a:pt x="53791" y="627829"/>
                </a:lnTo>
                <a:lnTo>
                  <a:pt x="65949" y="579370"/>
                </a:lnTo>
                <a:lnTo>
                  <a:pt x="79306" y="531290"/>
                </a:lnTo>
                <a:lnTo>
                  <a:pt x="93851" y="483611"/>
                </a:lnTo>
                <a:lnTo>
                  <a:pt x="109573" y="436355"/>
                </a:lnTo>
                <a:lnTo>
                  <a:pt x="126464" y="389543"/>
                </a:lnTo>
                <a:lnTo>
                  <a:pt x="144511" y="343196"/>
                </a:lnTo>
                <a:lnTo>
                  <a:pt x="163706" y="297334"/>
                </a:lnTo>
                <a:lnTo>
                  <a:pt x="184037" y="251980"/>
                </a:lnTo>
                <a:lnTo>
                  <a:pt x="205495" y="207154"/>
                </a:lnTo>
                <a:lnTo>
                  <a:pt x="228068" y="162878"/>
                </a:lnTo>
                <a:lnTo>
                  <a:pt x="251748" y="119172"/>
                </a:lnTo>
                <a:lnTo>
                  <a:pt x="276522" y="76059"/>
                </a:lnTo>
                <a:lnTo>
                  <a:pt x="302382" y="33558"/>
                </a:lnTo>
                <a:lnTo>
                  <a:pt x="327447" y="0"/>
                </a:lnTo>
              </a:path>
            </a:pathLst>
          </a:custGeom>
          <a:ln w="8376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029301" y="4340194"/>
            <a:ext cx="326390" cy="360045"/>
          </a:xfrm>
          <a:custGeom>
            <a:avLst/>
            <a:gdLst/>
            <a:ahLst/>
            <a:cxnLst/>
            <a:rect l="l" t="t" r="r" b="b"/>
            <a:pathLst>
              <a:path w="326390" h="360045">
                <a:moveTo>
                  <a:pt x="326367" y="0"/>
                </a:moveTo>
                <a:lnTo>
                  <a:pt x="0" y="163992"/>
                </a:lnTo>
                <a:lnTo>
                  <a:pt x="261741" y="359489"/>
                </a:lnTo>
                <a:lnTo>
                  <a:pt x="32636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752387" y="6050493"/>
            <a:ext cx="311785" cy="361315"/>
          </a:xfrm>
          <a:custGeom>
            <a:avLst/>
            <a:gdLst/>
            <a:ahLst/>
            <a:cxnLst/>
            <a:rect l="l" t="t" r="r" b="b"/>
            <a:pathLst>
              <a:path w="311784" h="361314">
                <a:moveTo>
                  <a:pt x="311354" y="0"/>
                </a:moveTo>
                <a:lnTo>
                  <a:pt x="0" y="98923"/>
                </a:lnTo>
                <a:lnTo>
                  <a:pt x="254600" y="360816"/>
                </a:lnTo>
                <a:lnTo>
                  <a:pt x="31135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42939" y="2345456"/>
            <a:ext cx="18818225" cy="6617970"/>
          </a:xfrm>
          <a:custGeom>
            <a:avLst/>
            <a:gdLst/>
            <a:ahLst/>
            <a:cxnLst/>
            <a:rect l="l" t="t" r="r" b="b"/>
            <a:pathLst>
              <a:path w="18818225" h="6617970">
                <a:moveTo>
                  <a:pt x="1517423" y="0"/>
                </a:moveTo>
                <a:lnTo>
                  <a:pt x="17300792" y="0"/>
                </a:lnTo>
                <a:lnTo>
                  <a:pt x="17371356" y="12"/>
                </a:lnTo>
                <a:lnTo>
                  <a:pt x="17438188" y="102"/>
                </a:lnTo>
                <a:lnTo>
                  <a:pt x="17501523" y="344"/>
                </a:lnTo>
                <a:lnTo>
                  <a:pt x="17561597" y="816"/>
                </a:lnTo>
                <a:lnTo>
                  <a:pt x="17618642" y="1593"/>
                </a:lnTo>
                <a:lnTo>
                  <a:pt x="17672894" y="2754"/>
                </a:lnTo>
                <a:lnTo>
                  <a:pt x="17724586" y="4373"/>
                </a:lnTo>
                <a:lnTo>
                  <a:pt x="17773955" y="6528"/>
                </a:lnTo>
                <a:lnTo>
                  <a:pt x="17821233" y="9295"/>
                </a:lnTo>
                <a:lnTo>
                  <a:pt x="17866656" y="12750"/>
                </a:lnTo>
                <a:lnTo>
                  <a:pt x="17910457" y="16970"/>
                </a:lnTo>
                <a:lnTo>
                  <a:pt x="17952872" y="22032"/>
                </a:lnTo>
                <a:lnTo>
                  <a:pt x="17994135" y="28012"/>
                </a:lnTo>
                <a:lnTo>
                  <a:pt x="18034480" y="34987"/>
                </a:lnTo>
                <a:lnTo>
                  <a:pt x="18074142" y="43032"/>
                </a:lnTo>
                <a:lnTo>
                  <a:pt x="18113355" y="52225"/>
                </a:lnTo>
                <a:lnTo>
                  <a:pt x="18152354" y="62642"/>
                </a:lnTo>
                <a:lnTo>
                  <a:pt x="18191372" y="74360"/>
                </a:lnTo>
                <a:lnTo>
                  <a:pt x="18238864" y="93145"/>
                </a:lnTo>
                <a:lnTo>
                  <a:pt x="18284999" y="114400"/>
                </a:lnTo>
                <a:lnTo>
                  <a:pt x="18329698" y="138047"/>
                </a:lnTo>
                <a:lnTo>
                  <a:pt x="18372880" y="164005"/>
                </a:lnTo>
                <a:lnTo>
                  <a:pt x="18414467" y="192195"/>
                </a:lnTo>
                <a:lnTo>
                  <a:pt x="18454379" y="222538"/>
                </a:lnTo>
                <a:lnTo>
                  <a:pt x="18492535" y="254954"/>
                </a:lnTo>
                <a:lnTo>
                  <a:pt x="18528858" y="289363"/>
                </a:lnTo>
                <a:lnTo>
                  <a:pt x="18563267" y="325686"/>
                </a:lnTo>
                <a:lnTo>
                  <a:pt x="18595682" y="363843"/>
                </a:lnTo>
                <a:lnTo>
                  <a:pt x="18626025" y="403754"/>
                </a:lnTo>
                <a:lnTo>
                  <a:pt x="18654215" y="445341"/>
                </a:lnTo>
                <a:lnTo>
                  <a:pt x="18680173" y="488524"/>
                </a:lnTo>
                <a:lnTo>
                  <a:pt x="18703819" y="533223"/>
                </a:lnTo>
                <a:lnTo>
                  <a:pt x="18725074" y="579358"/>
                </a:lnTo>
                <a:lnTo>
                  <a:pt x="18743858" y="626850"/>
                </a:lnTo>
                <a:lnTo>
                  <a:pt x="18755576" y="665869"/>
                </a:lnTo>
                <a:lnTo>
                  <a:pt x="18765994" y="704875"/>
                </a:lnTo>
                <a:lnTo>
                  <a:pt x="18775187" y="744109"/>
                </a:lnTo>
                <a:lnTo>
                  <a:pt x="18783233" y="783813"/>
                </a:lnTo>
                <a:lnTo>
                  <a:pt x="18790208" y="824229"/>
                </a:lnTo>
                <a:lnTo>
                  <a:pt x="18796188" y="865596"/>
                </a:lnTo>
                <a:lnTo>
                  <a:pt x="18801251" y="908158"/>
                </a:lnTo>
                <a:lnTo>
                  <a:pt x="18805471" y="952155"/>
                </a:lnTo>
                <a:lnTo>
                  <a:pt x="18808927" y="997828"/>
                </a:lnTo>
                <a:lnTo>
                  <a:pt x="18811694" y="1045420"/>
                </a:lnTo>
                <a:lnTo>
                  <a:pt x="18813849" y="1095171"/>
                </a:lnTo>
                <a:lnTo>
                  <a:pt x="18815468" y="1147322"/>
                </a:lnTo>
                <a:lnTo>
                  <a:pt x="18816628" y="1202117"/>
                </a:lnTo>
                <a:lnTo>
                  <a:pt x="18817406" y="1259794"/>
                </a:lnTo>
                <a:lnTo>
                  <a:pt x="18817878" y="1320597"/>
                </a:lnTo>
                <a:lnTo>
                  <a:pt x="18818120" y="1384766"/>
                </a:lnTo>
                <a:lnTo>
                  <a:pt x="18818210" y="1452543"/>
                </a:lnTo>
                <a:lnTo>
                  <a:pt x="18818222" y="1524170"/>
                </a:lnTo>
                <a:lnTo>
                  <a:pt x="18818222" y="5100219"/>
                </a:lnTo>
                <a:lnTo>
                  <a:pt x="18818210" y="5170782"/>
                </a:lnTo>
                <a:lnTo>
                  <a:pt x="18818120" y="5237614"/>
                </a:lnTo>
                <a:lnTo>
                  <a:pt x="18817878" y="5300950"/>
                </a:lnTo>
                <a:lnTo>
                  <a:pt x="18817406" y="5361022"/>
                </a:lnTo>
                <a:lnTo>
                  <a:pt x="18816628" y="5418067"/>
                </a:lnTo>
                <a:lnTo>
                  <a:pt x="18815468" y="5472319"/>
                </a:lnTo>
                <a:lnTo>
                  <a:pt x="18813849" y="5524012"/>
                </a:lnTo>
                <a:lnTo>
                  <a:pt x="18811694" y="5573380"/>
                </a:lnTo>
                <a:lnTo>
                  <a:pt x="18808927" y="5620658"/>
                </a:lnTo>
                <a:lnTo>
                  <a:pt x="18805471" y="5666080"/>
                </a:lnTo>
                <a:lnTo>
                  <a:pt x="18801251" y="5709881"/>
                </a:lnTo>
                <a:lnTo>
                  <a:pt x="18796188" y="5752296"/>
                </a:lnTo>
                <a:lnTo>
                  <a:pt x="18790208" y="5793558"/>
                </a:lnTo>
                <a:lnTo>
                  <a:pt x="18783233" y="5833903"/>
                </a:lnTo>
                <a:lnTo>
                  <a:pt x="18775187" y="5873564"/>
                </a:lnTo>
                <a:lnTo>
                  <a:pt x="18765994" y="5912777"/>
                </a:lnTo>
                <a:lnTo>
                  <a:pt x="18755576" y="5951775"/>
                </a:lnTo>
                <a:lnTo>
                  <a:pt x="18743858" y="5990793"/>
                </a:lnTo>
                <a:lnTo>
                  <a:pt x="18725074" y="6038285"/>
                </a:lnTo>
                <a:lnTo>
                  <a:pt x="18703819" y="6084420"/>
                </a:lnTo>
                <a:lnTo>
                  <a:pt x="18680173" y="6129119"/>
                </a:lnTo>
                <a:lnTo>
                  <a:pt x="18654215" y="6172301"/>
                </a:lnTo>
                <a:lnTo>
                  <a:pt x="18626025" y="6213888"/>
                </a:lnTo>
                <a:lnTo>
                  <a:pt x="18595682" y="6253800"/>
                </a:lnTo>
                <a:lnTo>
                  <a:pt x="18563267" y="6291957"/>
                </a:lnTo>
                <a:lnTo>
                  <a:pt x="18528858" y="6328280"/>
                </a:lnTo>
                <a:lnTo>
                  <a:pt x="18492535" y="6362689"/>
                </a:lnTo>
                <a:lnTo>
                  <a:pt x="18454379" y="6395105"/>
                </a:lnTo>
                <a:lnTo>
                  <a:pt x="18414467" y="6425448"/>
                </a:lnTo>
                <a:lnTo>
                  <a:pt x="18372880" y="6453638"/>
                </a:lnTo>
                <a:lnTo>
                  <a:pt x="18329698" y="6479596"/>
                </a:lnTo>
                <a:lnTo>
                  <a:pt x="18284999" y="6503243"/>
                </a:lnTo>
                <a:lnTo>
                  <a:pt x="18238864" y="6524498"/>
                </a:lnTo>
                <a:lnTo>
                  <a:pt x="18191372" y="6543283"/>
                </a:lnTo>
                <a:lnTo>
                  <a:pt x="18152352" y="6555001"/>
                </a:lnTo>
                <a:lnTo>
                  <a:pt x="18113346" y="6565418"/>
                </a:lnTo>
                <a:lnTo>
                  <a:pt x="18074111" y="6574611"/>
                </a:lnTo>
                <a:lnTo>
                  <a:pt x="18034406" y="6582656"/>
                </a:lnTo>
                <a:lnTo>
                  <a:pt x="17993991" y="6589631"/>
                </a:lnTo>
                <a:lnTo>
                  <a:pt x="17952623" y="6595610"/>
                </a:lnTo>
                <a:lnTo>
                  <a:pt x="17910061" y="6600672"/>
                </a:lnTo>
                <a:lnTo>
                  <a:pt x="17866064" y="6604893"/>
                </a:lnTo>
                <a:lnTo>
                  <a:pt x="17820390" y="6608348"/>
                </a:lnTo>
                <a:lnTo>
                  <a:pt x="17772799" y="6611115"/>
                </a:lnTo>
                <a:lnTo>
                  <a:pt x="17723047" y="6613270"/>
                </a:lnTo>
                <a:lnTo>
                  <a:pt x="17670896" y="6614889"/>
                </a:lnTo>
                <a:lnTo>
                  <a:pt x="17616102" y="6616049"/>
                </a:lnTo>
                <a:lnTo>
                  <a:pt x="17558424" y="6616827"/>
                </a:lnTo>
                <a:lnTo>
                  <a:pt x="17497621" y="6617299"/>
                </a:lnTo>
                <a:lnTo>
                  <a:pt x="17433452" y="6617541"/>
                </a:lnTo>
                <a:lnTo>
                  <a:pt x="17365675" y="6617630"/>
                </a:lnTo>
                <a:lnTo>
                  <a:pt x="17294049" y="6617643"/>
                </a:lnTo>
                <a:lnTo>
                  <a:pt x="1517423" y="6617643"/>
                </a:lnTo>
                <a:lnTo>
                  <a:pt x="1446860" y="6617630"/>
                </a:lnTo>
                <a:lnTo>
                  <a:pt x="1380028" y="6617541"/>
                </a:lnTo>
                <a:lnTo>
                  <a:pt x="1316693" y="6617299"/>
                </a:lnTo>
                <a:lnTo>
                  <a:pt x="1256620" y="6616827"/>
                </a:lnTo>
                <a:lnTo>
                  <a:pt x="1199575" y="6616049"/>
                </a:lnTo>
                <a:lnTo>
                  <a:pt x="1145324" y="6614889"/>
                </a:lnTo>
                <a:lnTo>
                  <a:pt x="1093631" y="6613270"/>
                </a:lnTo>
                <a:lnTo>
                  <a:pt x="1044263" y="6611115"/>
                </a:lnTo>
                <a:lnTo>
                  <a:pt x="996985" y="6608348"/>
                </a:lnTo>
                <a:lnTo>
                  <a:pt x="951562" y="6604893"/>
                </a:lnTo>
                <a:lnTo>
                  <a:pt x="907761" y="6600672"/>
                </a:lnTo>
                <a:lnTo>
                  <a:pt x="865346" y="6595610"/>
                </a:lnTo>
                <a:lnTo>
                  <a:pt x="824084" y="6589631"/>
                </a:lnTo>
                <a:lnTo>
                  <a:pt x="783739" y="6582656"/>
                </a:lnTo>
                <a:lnTo>
                  <a:pt x="744078" y="6574611"/>
                </a:lnTo>
                <a:lnTo>
                  <a:pt x="704866" y="6565418"/>
                </a:lnTo>
                <a:lnTo>
                  <a:pt x="665868" y="6555001"/>
                </a:lnTo>
                <a:lnTo>
                  <a:pt x="626850" y="6543283"/>
                </a:lnTo>
                <a:lnTo>
                  <a:pt x="579358" y="6524498"/>
                </a:lnTo>
                <a:lnTo>
                  <a:pt x="533223" y="6503243"/>
                </a:lnTo>
                <a:lnTo>
                  <a:pt x="488524" y="6479596"/>
                </a:lnTo>
                <a:lnTo>
                  <a:pt x="445341" y="6453638"/>
                </a:lnTo>
                <a:lnTo>
                  <a:pt x="403754" y="6425448"/>
                </a:lnTo>
                <a:lnTo>
                  <a:pt x="363843" y="6395105"/>
                </a:lnTo>
                <a:lnTo>
                  <a:pt x="325686" y="6362689"/>
                </a:lnTo>
                <a:lnTo>
                  <a:pt x="289363" y="6328280"/>
                </a:lnTo>
                <a:lnTo>
                  <a:pt x="254954" y="6291957"/>
                </a:lnTo>
                <a:lnTo>
                  <a:pt x="222538" y="6253800"/>
                </a:lnTo>
                <a:lnTo>
                  <a:pt x="192195" y="6213888"/>
                </a:lnTo>
                <a:lnTo>
                  <a:pt x="164005" y="6172301"/>
                </a:lnTo>
                <a:lnTo>
                  <a:pt x="138047" y="6129119"/>
                </a:lnTo>
                <a:lnTo>
                  <a:pt x="114400" y="6084420"/>
                </a:lnTo>
                <a:lnTo>
                  <a:pt x="93145" y="6038285"/>
                </a:lnTo>
                <a:lnTo>
                  <a:pt x="74360" y="5990793"/>
                </a:lnTo>
                <a:lnTo>
                  <a:pt x="62642" y="5951774"/>
                </a:lnTo>
                <a:lnTo>
                  <a:pt x="52225" y="5912768"/>
                </a:lnTo>
                <a:lnTo>
                  <a:pt x="43032" y="5873533"/>
                </a:lnTo>
                <a:lnTo>
                  <a:pt x="34987" y="5833829"/>
                </a:lnTo>
                <a:lnTo>
                  <a:pt x="28012" y="5793414"/>
                </a:lnTo>
                <a:lnTo>
                  <a:pt x="22032" y="5752046"/>
                </a:lnTo>
                <a:lnTo>
                  <a:pt x="16970" y="5709485"/>
                </a:lnTo>
                <a:lnTo>
                  <a:pt x="12750" y="5665488"/>
                </a:lnTo>
                <a:lnTo>
                  <a:pt x="9295" y="5619814"/>
                </a:lnTo>
                <a:lnTo>
                  <a:pt x="6528" y="5572223"/>
                </a:lnTo>
                <a:lnTo>
                  <a:pt x="4373" y="5522472"/>
                </a:lnTo>
                <a:lnTo>
                  <a:pt x="2754" y="5470320"/>
                </a:lnTo>
                <a:lnTo>
                  <a:pt x="1593" y="5415526"/>
                </a:lnTo>
                <a:lnTo>
                  <a:pt x="816" y="5357848"/>
                </a:lnTo>
                <a:lnTo>
                  <a:pt x="344" y="5297045"/>
                </a:lnTo>
                <a:lnTo>
                  <a:pt x="102" y="5232876"/>
                </a:lnTo>
                <a:lnTo>
                  <a:pt x="12" y="5165099"/>
                </a:lnTo>
                <a:lnTo>
                  <a:pt x="0" y="5093473"/>
                </a:lnTo>
                <a:lnTo>
                  <a:pt x="0" y="1517423"/>
                </a:lnTo>
                <a:lnTo>
                  <a:pt x="12" y="1446860"/>
                </a:lnTo>
                <a:lnTo>
                  <a:pt x="102" y="1380028"/>
                </a:lnTo>
                <a:lnTo>
                  <a:pt x="344" y="1316693"/>
                </a:lnTo>
                <a:lnTo>
                  <a:pt x="816" y="1256620"/>
                </a:lnTo>
                <a:lnTo>
                  <a:pt x="1593" y="1199575"/>
                </a:lnTo>
                <a:lnTo>
                  <a:pt x="2754" y="1145324"/>
                </a:lnTo>
                <a:lnTo>
                  <a:pt x="4373" y="1093631"/>
                </a:lnTo>
                <a:lnTo>
                  <a:pt x="6528" y="1044263"/>
                </a:lnTo>
                <a:lnTo>
                  <a:pt x="9295" y="996985"/>
                </a:lnTo>
                <a:lnTo>
                  <a:pt x="12750" y="951562"/>
                </a:lnTo>
                <a:lnTo>
                  <a:pt x="16970" y="907761"/>
                </a:lnTo>
                <a:lnTo>
                  <a:pt x="22032" y="865346"/>
                </a:lnTo>
                <a:lnTo>
                  <a:pt x="28012" y="824084"/>
                </a:lnTo>
                <a:lnTo>
                  <a:pt x="34987" y="783739"/>
                </a:lnTo>
                <a:lnTo>
                  <a:pt x="43032" y="744078"/>
                </a:lnTo>
                <a:lnTo>
                  <a:pt x="52225" y="704866"/>
                </a:lnTo>
                <a:lnTo>
                  <a:pt x="62642" y="665868"/>
                </a:lnTo>
                <a:lnTo>
                  <a:pt x="74360" y="626850"/>
                </a:lnTo>
                <a:lnTo>
                  <a:pt x="93145" y="579358"/>
                </a:lnTo>
                <a:lnTo>
                  <a:pt x="114400" y="533223"/>
                </a:lnTo>
                <a:lnTo>
                  <a:pt x="138047" y="488524"/>
                </a:lnTo>
                <a:lnTo>
                  <a:pt x="164005" y="445341"/>
                </a:lnTo>
                <a:lnTo>
                  <a:pt x="192195" y="403754"/>
                </a:lnTo>
                <a:lnTo>
                  <a:pt x="222538" y="363843"/>
                </a:lnTo>
                <a:lnTo>
                  <a:pt x="254954" y="325686"/>
                </a:lnTo>
                <a:lnTo>
                  <a:pt x="289363" y="289363"/>
                </a:lnTo>
                <a:lnTo>
                  <a:pt x="325686" y="254954"/>
                </a:lnTo>
                <a:lnTo>
                  <a:pt x="363843" y="222538"/>
                </a:lnTo>
                <a:lnTo>
                  <a:pt x="403754" y="192195"/>
                </a:lnTo>
                <a:lnTo>
                  <a:pt x="445341" y="164005"/>
                </a:lnTo>
                <a:lnTo>
                  <a:pt x="488524" y="138047"/>
                </a:lnTo>
                <a:lnTo>
                  <a:pt x="533223" y="114400"/>
                </a:lnTo>
                <a:lnTo>
                  <a:pt x="579358" y="93145"/>
                </a:lnTo>
                <a:lnTo>
                  <a:pt x="626850" y="74360"/>
                </a:lnTo>
                <a:lnTo>
                  <a:pt x="665869" y="62642"/>
                </a:lnTo>
                <a:lnTo>
                  <a:pt x="704875" y="52225"/>
                </a:lnTo>
                <a:lnTo>
                  <a:pt x="744109" y="43032"/>
                </a:lnTo>
                <a:lnTo>
                  <a:pt x="783813" y="34987"/>
                </a:lnTo>
                <a:lnTo>
                  <a:pt x="824229" y="28012"/>
                </a:lnTo>
                <a:lnTo>
                  <a:pt x="865596" y="22032"/>
                </a:lnTo>
                <a:lnTo>
                  <a:pt x="908158" y="16970"/>
                </a:lnTo>
                <a:lnTo>
                  <a:pt x="952155" y="12750"/>
                </a:lnTo>
                <a:lnTo>
                  <a:pt x="997828" y="9295"/>
                </a:lnTo>
                <a:lnTo>
                  <a:pt x="1045420" y="6528"/>
                </a:lnTo>
                <a:lnTo>
                  <a:pt x="1095171" y="4373"/>
                </a:lnTo>
                <a:lnTo>
                  <a:pt x="1147322" y="2754"/>
                </a:lnTo>
                <a:lnTo>
                  <a:pt x="1202117" y="1593"/>
                </a:lnTo>
                <a:lnTo>
                  <a:pt x="1259794" y="816"/>
                </a:lnTo>
                <a:lnTo>
                  <a:pt x="1320597" y="344"/>
                </a:lnTo>
                <a:lnTo>
                  <a:pt x="1384766" y="102"/>
                </a:lnTo>
                <a:lnTo>
                  <a:pt x="1452543" y="12"/>
                </a:lnTo>
                <a:lnTo>
                  <a:pt x="1524170" y="0"/>
                </a:lnTo>
                <a:lnTo>
                  <a:pt x="1517423" y="0"/>
                </a:lnTo>
                <a:close/>
              </a:path>
            </a:pathLst>
          </a:custGeom>
          <a:ln w="2094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7327390" y="6405952"/>
            <a:ext cx="3145678" cy="82394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250" spc="50" dirty="0">
                <a:latin typeface="Calibri"/>
                <a:cs typeface="Calibri"/>
              </a:rPr>
              <a:t>Transform</a:t>
            </a:r>
            <a:endParaRPr sz="5250" dirty="0">
              <a:latin typeface="Calibri"/>
              <a:cs typeface="Calibri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title"/>
          </p:nvPr>
        </p:nvSpPr>
        <p:spPr>
          <a:xfrm>
            <a:off x="3498850" y="531823"/>
            <a:ext cx="11591039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-320" dirty="0">
                <a:solidFill>
                  <a:srgbClr val="000000"/>
                </a:solidFill>
                <a:latin typeface="Tahoma"/>
                <a:cs typeface="Tahoma"/>
              </a:rPr>
              <a:t>(Applied) </a:t>
            </a:r>
            <a:r>
              <a:rPr sz="8250" spc="30" dirty="0">
                <a:solidFill>
                  <a:srgbClr val="000000"/>
                </a:solidFill>
              </a:rPr>
              <a:t>Data</a:t>
            </a:r>
            <a:r>
              <a:rPr sz="8250" spc="-844" dirty="0">
                <a:solidFill>
                  <a:srgbClr val="000000"/>
                </a:solidFill>
              </a:rPr>
              <a:t> </a:t>
            </a:r>
            <a:r>
              <a:rPr sz="8250" spc="175" dirty="0">
                <a:solidFill>
                  <a:srgbClr val="000000"/>
                </a:solidFill>
              </a:rPr>
              <a:t>Science</a:t>
            </a:r>
            <a:endParaRPr sz="8250" dirty="0">
              <a:latin typeface="Tahoma"/>
              <a:cs typeface="Tahoma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E7E6E1-6D9F-41B7-90CE-D18232D89698}"/>
              </a:ext>
            </a:extLst>
          </p:cNvPr>
          <p:cNvSpPr/>
          <p:nvPr/>
        </p:nvSpPr>
        <p:spPr>
          <a:xfrm>
            <a:off x="14528179" y="8063180"/>
            <a:ext cx="2600135" cy="9002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5080" algn="r">
              <a:lnSpc>
                <a:spcPct val="100000"/>
              </a:lnSpc>
              <a:spcBef>
                <a:spcPts val="5"/>
              </a:spcBef>
            </a:pPr>
            <a:r>
              <a:rPr lang="en-US" sz="5250" spc="160" dirty="0">
                <a:cs typeface="Calibri"/>
              </a:rPr>
              <a:t>P</a:t>
            </a:r>
            <a:r>
              <a:rPr lang="en-US" sz="5250" spc="55" dirty="0">
                <a:cs typeface="Calibri"/>
              </a:rPr>
              <a:t>r</a:t>
            </a:r>
            <a:r>
              <a:rPr lang="en-US" sz="5250" spc="135" dirty="0">
                <a:cs typeface="Calibri"/>
              </a:rPr>
              <a:t>og</a:t>
            </a:r>
            <a:r>
              <a:rPr lang="en-US" sz="5250" spc="-130" dirty="0">
                <a:cs typeface="Calibri"/>
              </a:rPr>
              <a:t>r</a:t>
            </a:r>
            <a:r>
              <a:rPr lang="en-US" sz="5250" spc="160" dirty="0">
                <a:cs typeface="Calibri"/>
              </a:rPr>
              <a:t>am</a:t>
            </a:r>
            <a:endParaRPr lang="en-US" sz="5250" dirty="0">
              <a:cs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30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solidFill>
                  <a:srgbClr val="005493"/>
                </a:solidFill>
                <a:latin typeface="Calibri"/>
                <a:cs typeface="Calibri"/>
              </a:rPr>
              <a:t>Tidyverse</a:t>
            </a: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case_when</a:t>
            </a: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58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8730" y="176749"/>
            <a:ext cx="18946638" cy="157350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157710" algn="r">
              <a:lnSpc>
                <a:spcPct val="100000"/>
              </a:lnSpc>
              <a:spcBef>
                <a:spcPts val="90"/>
              </a:spcBef>
            </a:pPr>
            <a:r>
              <a:rPr lang="en-US" spc="-10" dirty="0"/>
              <a:t>CONCAT</a:t>
            </a:r>
            <a:endParaRPr spc="-10" dirty="0"/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7558385" cy="35766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dirty="0">
                <a:latin typeface="Lucida Sans Unicode"/>
                <a:cs typeface="Lucida Sans Unicode"/>
              </a:rPr>
              <a:t>CONCAT()</a:t>
            </a:r>
          </a:p>
          <a:p>
            <a:pPr marL="972184" marR="5080" lvl="1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dirty="0">
                <a:latin typeface="Lucida Sans Unicode"/>
                <a:cs typeface="Lucida Sans Unicode"/>
              </a:rPr>
              <a:t>This is mostly used when you have multiple columns you need.</a:t>
            </a:r>
          </a:p>
          <a:p>
            <a:pPr marL="972184" marR="5080" lvl="1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dirty="0">
                <a:latin typeface="Lucida Sans Unicode"/>
                <a:cs typeface="Lucida Sans Unicode"/>
              </a:rPr>
              <a:t>May look different depending on DB server</a:t>
            </a:r>
            <a:endParaRPr sz="5750" dirty="0">
              <a:latin typeface="Lucida Sans Unicode"/>
              <a:cs typeface="Lucida Sans Unicode"/>
            </a:endParaRPr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C45F497A-FF5B-431E-B2A9-C5C686746D53}"/>
              </a:ext>
            </a:extLst>
          </p:cNvPr>
          <p:cNvSpPr txBox="1"/>
          <p:nvPr/>
        </p:nvSpPr>
        <p:spPr>
          <a:xfrm>
            <a:off x="1974850" y="6188075"/>
            <a:ext cx="15640685" cy="2537233"/>
          </a:xfrm>
          <a:prstGeom prst="rect">
            <a:avLst/>
          </a:prstGeom>
          <a:solidFill>
            <a:srgbClr val="D3D3D3">
              <a:alpha val="19999"/>
            </a:srgbClr>
          </a:solidFill>
          <a:ln w="20941">
            <a:solidFill>
              <a:srgbClr val="D3D3D3"/>
            </a:solidFill>
          </a:ln>
        </p:spPr>
        <p:txBody>
          <a:bodyPr vert="horz" wrap="square" lIns="0" tIns="74295" rIns="0" bIns="0" rtlCol="0">
            <a:spAutoFit/>
          </a:bodyPr>
          <a:lstStyle/>
          <a:p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SELECT CONCAT(column1, " ", column2) AS </a:t>
            </a:r>
            <a:r>
              <a:rPr lang="en-US" sz="32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ConcatenatedString</a:t>
            </a: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; </a:t>
            </a:r>
          </a:p>
          <a:p>
            <a:endParaRPr lang="en-US" sz="32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algn="ctr"/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OR </a:t>
            </a:r>
          </a:p>
          <a:p>
            <a:endParaRPr lang="en-US" sz="32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SELECT column1|| " “ || column2 AS </a:t>
            </a:r>
            <a:r>
              <a:rPr lang="en-US" sz="32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ConcatenatedString</a:t>
            </a:r>
            <a:r>
              <a:rPr lang="en-US" sz="32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15812628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091765" y="1013446"/>
            <a:ext cx="3918585" cy="1282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250" spc="185" dirty="0">
                <a:solidFill>
                  <a:srgbClr val="005493"/>
                </a:solidFill>
                <a:latin typeface="Calibri"/>
                <a:cs typeface="Calibri"/>
              </a:rPr>
              <a:t>Pop</a:t>
            </a:r>
            <a:r>
              <a:rPr sz="8250" spc="-295" dirty="0">
                <a:solidFill>
                  <a:srgbClr val="005493"/>
                </a:solidFill>
                <a:latin typeface="Calibri"/>
                <a:cs typeface="Calibri"/>
              </a:rPr>
              <a:t> </a:t>
            </a:r>
            <a:r>
              <a:rPr sz="8250" spc="110" dirty="0">
                <a:solidFill>
                  <a:srgbClr val="005493"/>
                </a:solidFill>
                <a:latin typeface="Calibri"/>
                <a:cs typeface="Calibri"/>
              </a:rPr>
              <a:t>Quiz</a:t>
            </a:r>
            <a:endParaRPr sz="82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32</a:t>
            </a:fld>
            <a:endParaRPr spc="-55" dirty="0"/>
          </a:p>
        </p:txBody>
      </p:sp>
      <p:sp>
        <p:nvSpPr>
          <p:cNvPr id="3" name="object 3"/>
          <p:cNvSpPr txBox="1"/>
          <p:nvPr/>
        </p:nvSpPr>
        <p:spPr>
          <a:xfrm>
            <a:off x="6070884" y="4269892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solidFill>
                  <a:srgbClr val="005493"/>
                </a:solidFill>
                <a:latin typeface="Calibri"/>
                <a:cs typeface="Calibri"/>
              </a:rPr>
              <a:t>R equivalent?</a:t>
            </a:r>
            <a:endParaRPr sz="6150" dirty="0">
              <a:latin typeface="Calibri"/>
              <a:cs typeface="Calibri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B489F80-0F03-4F71-827D-A93EC47FAD39}"/>
              </a:ext>
            </a:extLst>
          </p:cNvPr>
          <p:cNvSpPr txBox="1"/>
          <p:nvPr/>
        </p:nvSpPr>
        <p:spPr>
          <a:xfrm>
            <a:off x="6097804" y="6728460"/>
            <a:ext cx="7935595" cy="9683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6150" spc="1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paste()/paste0()</a:t>
            </a:r>
            <a:endParaRPr sz="615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5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117850" y="4130675"/>
            <a:ext cx="9477950" cy="255711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 algn="r">
              <a:lnSpc>
                <a:spcPct val="100000"/>
              </a:lnSpc>
              <a:spcBef>
                <a:spcPts val="3620"/>
              </a:spcBef>
            </a:pPr>
            <a:r>
              <a:rPr lang="en-US" sz="16500" dirty="0">
                <a:solidFill>
                  <a:srgbClr val="FFFFFF"/>
                </a:solidFill>
                <a:cs typeface="Arial"/>
              </a:rPr>
              <a:t>JOINS</a:t>
            </a:r>
            <a:endParaRPr lang="en-US" sz="165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932602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24D5D4B2-00AF-460B-A58E-90B716C43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65450" y="168275"/>
            <a:ext cx="14173200" cy="1002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8459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54ABE-E716-459E-81E8-654BEC1A0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30" y="176749"/>
            <a:ext cx="18946638" cy="1561966"/>
          </a:xfrm>
        </p:spPr>
        <p:txBody>
          <a:bodyPr/>
          <a:lstStyle/>
          <a:p>
            <a:r>
              <a:rPr lang="en-US" dirty="0"/>
              <a:t>Left/Right Join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F9E2BA2-FA5B-4F5B-924C-43CEC04905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380" t="13131" r="61212" b="60605"/>
          <a:stretch/>
        </p:blipFill>
        <p:spPr>
          <a:xfrm>
            <a:off x="2203450" y="2929815"/>
            <a:ext cx="7086600" cy="463354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2CEEA70-9FB3-451D-A097-24FECAE140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9546" t="6674" r="6584" b="60111"/>
          <a:stretch/>
        </p:blipFill>
        <p:spPr>
          <a:xfrm>
            <a:off x="10433050" y="1961432"/>
            <a:ext cx="8077200" cy="560192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57DB5F4-422F-450C-9F4F-CDA5986D33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5785" r="47555"/>
          <a:stretch/>
        </p:blipFill>
        <p:spPr>
          <a:xfrm>
            <a:off x="450850" y="10697231"/>
            <a:ext cx="7315200" cy="41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0431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54ABE-E716-459E-81E8-654BEC1A0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30" y="176749"/>
            <a:ext cx="18946638" cy="1561966"/>
          </a:xfrm>
        </p:spPr>
        <p:txBody>
          <a:bodyPr/>
          <a:lstStyle/>
          <a:p>
            <a:r>
              <a:rPr lang="en-US" dirty="0"/>
              <a:t>Inner/Outer Join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E9274A9-3FC7-4530-AF46-26CD3A4C2A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880" r="40453" b="72191"/>
          <a:stretch/>
        </p:blipFill>
        <p:spPr>
          <a:xfrm>
            <a:off x="11042650" y="2530475"/>
            <a:ext cx="4267200" cy="42672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0683FE1-3DF3-4904-9F0B-787AED1B24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155" t="72191" r="50868" b="4037"/>
          <a:stretch/>
        </p:blipFill>
        <p:spPr>
          <a:xfrm>
            <a:off x="2279650" y="3444875"/>
            <a:ext cx="7467600" cy="358941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7A71FB0C-5F88-437F-AEA2-58FAB942D7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5785" r="47555"/>
          <a:stretch/>
        </p:blipFill>
        <p:spPr>
          <a:xfrm>
            <a:off x="450850" y="10697231"/>
            <a:ext cx="7315200" cy="41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6596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E757B-404D-4025-BA64-A555A72F6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30" y="176749"/>
            <a:ext cx="18946638" cy="1561966"/>
          </a:xfrm>
        </p:spPr>
        <p:txBody>
          <a:bodyPr/>
          <a:lstStyle/>
          <a:p>
            <a:r>
              <a:rPr lang="en-US" dirty="0"/>
              <a:t>Anti-Joins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4D5D4B2-00AF-460B-A58E-90B716C433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4463" t="50124" b="29020"/>
          <a:stretch/>
        </p:blipFill>
        <p:spPr>
          <a:xfrm>
            <a:off x="10420479" y="2158671"/>
            <a:ext cx="7251574" cy="30099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8F4289E-660B-49B8-8F7C-C0C9FAF978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1352" t="73384" r="15323"/>
          <a:stretch/>
        </p:blipFill>
        <p:spPr>
          <a:xfrm>
            <a:off x="8451850" y="5973564"/>
            <a:ext cx="6800145" cy="3841197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DE67851D-B605-4A3A-BEDE-283D3DEA56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8665" r="64463" b="28162"/>
          <a:stretch/>
        </p:blipFill>
        <p:spPr>
          <a:xfrm>
            <a:off x="2432049" y="1991454"/>
            <a:ext cx="7251573" cy="334433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1720C70-6970-4B58-AD30-197D710C98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5785" r="47555"/>
          <a:stretch/>
        </p:blipFill>
        <p:spPr>
          <a:xfrm>
            <a:off x="450850" y="10697231"/>
            <a:ext cx="7315200" cy="41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5058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75250" y="3319737"/>
            <a:ext cx="9373870" cy="5080878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40"/>
              </a:spcBef>
            </a:pPr>
            <a:r>
              <a:rPr lang="en-US" sz="16450" b="1" spc="434" dirty="0">
                <a:solidFill>
                  <a:srgbClr val="F3F3F3"/>
                </a:solidFill>
                <a:latin typeface="Calibri"/>
                <a:cs typeface="Calibri"/>
              </a:rPr>
              <a:t>Writing SQL</a:t>
            </a:r>
            <a:endParaRPr sz="1645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319920" y="176749"/>
            <a:ext cx="6205855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SQL</a:t>
            </a:r>
            <a:r>
              <a:rPr spc="-445" dirty="0"/>
              <a:t> </a:t>
            </a:r>
            <a:r>
              <a:rPr spc="-10" dirty="0"/>
              <a:t>IDE’S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254277" y="1914989"/>
            <a:ext cx="16208375" cy="7430496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504825" marR="753745" indent="-492125">
              <a:lnSpc>
                <a:spcPct val="100600"/>
              </a:lnSpc>
              <a:spcBef>
                <a:spcPts val="55"/>
              </a:spcBef>
              <a:buClr>
                <a:srgbClr val="447FB5"/>
              </a:buClr>
              <a:buSzPct val="82142"/>
              <a:buChar char="‣"/>
              <a:tabLst>
                <a:tab pos="504190" algn="l"/>
                <a:tab pos="505459" algn="l"/>
              </a:tabLst>
            </a:pP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There are a bunch of SQL </a:t>
            </a:r>
            <a:r>
              <a:rPr sz="5600" spc="-25" dirty="0">
                <a:solidFill>
                  <a:srgbClr val="212733"/>
                </a:solidFill>
                <a:latin typeface="Arial"/>
                <a:cs typeface="Arial"/>
              </a:rPr>
              <a:t>IDE’s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each</a:t>
            </a:r>
            <a:r>
              <a:rPr sz="5600" spc="-14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database  provider has their</a:t>
            </a:r>
            <a:r>
              <a:rPr sz="560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own</a:t>
            </a:r>
            <a:endParaRPr sz="56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447FB5"/>
              </a:buClr>
              <a:buFont typeface="Arial"/>
              <a:buChar char="‣"/>
            </a:pPr>
            <a:endParaRPr sz="4500" dirty="0">
              <a:latin typeface="Times New Roman"/>
              <a:cs typeface="Times New Roman"/>
            </a:endParaRPr>
          </a:p>
          <a:p>
            <a:pPr marL="504825" marR="5715" indent="-492125">
              <a:lnSpc>
                <a:spcPct val="100600"/>
              </a:lnSpc>
              <a:buClr>
                <a:srgbClr val="447FB5"/>
              </a:buClr>
              <a:buSzPct val="82142"/>
              <a:buChar char="‣"/>
              <a:tabLst>
                <a:tab pos="505459" algn="l"/>
              </a:tabLst>
            </a:pP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If you’re in a workplace like mine with no </a:t>
            </a:r>
            <a:r>
              <a:rPr sz="5600" spc="-75" dirty="0">
                <a:solidFill>
                  <a:srgbClr val="212733"/>
                </a:solidFill>
                <a:latin typeface="Arial"/>
                <a:cs typeface="Arial"/>
              </a:rPr>
              <a:t>standard 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then I suggest something like </a:t>
            </a:r>
            <a:r>
              <a:rPr lang="en-US" sz="5600" spc="-5" dirty="0" err="1">
                <a:solidFill>
                  <a:srgbClr val="212733"/>
                </a:solidFill>
                <a:latin typeface="Arial"/>
                <a:cs typeface="Arial"/>
              </a:rPr>
              <a:t>DBeaver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 because it  connects to pretty much everything</a:t>
            </a:r>
            <a:endParaRPr sz="56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447FB5"/>
              </a:buClr>
              <a:buFont typeface="Arial"/>
              <a:buChar char="‣"/>
            </a:pPr>
            <a:endParaRPr sz="4500" dirty="0">
              <a:latin typeface="Times New Roman"/>
              <a:cs typeface="Times New Roman"/>
            </a:endParaRPr>
          </a:p>
          <a:p>
            <a:pPr marL="504825" marR="5080" indent="-492125">
              <a:lnSpc>
                <a:spcPct val="100600"/>
              </a:lnSpc>
              <a:buClr>
                <a:srgbClr val="447FB5"/>
              </a:buClr>
              <a:buSzPct val="82142"/>
              <a:buChar char="‣"/>
              <a:tabLst>
                <a:tab pos="505459" algn="l"/>
              </a:tabLst>
            </a:pP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If not, then use whatever comes standard with </a:t>
            </a:r>
            <a:r>
              <a:rPr sz="5600" spc="-175" dirty="0">
                <a:solidFill>
                  <a:srgbClr val="212733"/>
                </a:solidFill>
                <a:latin typeface="Arial"/>
                <a:cs typeface="Arial"/>
              </a:rPr>
              <a:t>the  </a:t>
            </a:r>
            <a:r>
              <a:rPr sz="5600" spc="-5" dirty="0">
                <a:solidFill>
                  <a:srgbClr val="212733"/>
                </a:solidFill>
                <a:latin typeface="Arial"/>
                <a:cs typeface="Arial"/>
              </a:rPr>
              <a:t>platform</a:t>
            </a:r>
            <a:endParaRPr sz="5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69335" y="4290833"/>
            <a:ext cx="9373870" cy="25387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40"/>
              </a:spcBef>
            </a:pPr>
            <a:r>
              <a:rPr lang="en-US" sz="16450" b="1" spc="434" dirty="0">
                <a:solidFill>
                  <a:srgbClr val="F3F3F3"/>
                </a:solidFill>
                <a:latin typeface="Calibri"/>
                <a:cs typeface="Calibri"/>
              </a:rPr>
              <a:t>SQL</a:t>
            </a:r>
            <a:endParaRPr sz="1645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60650" y="2987675"/>
            <a:ext cx="12082555" cy="5080878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lang="en-US" sz="16450" b="1" spc="434" dirty="0">
                <a:solidFill>
                  <a:srgbClr val="F3F3F3"/>
                </a:solidFill>
                <a:latin typeface="Calibri"/>
                <a:cs typeface="Calibri"/>
              </a:rPr>
              <a:t>DB Connections</a:t>
            </a:r>
            <a:endParaRPr sz="1645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66854" y="2372567"/>
            <a:ext cx="208279" cy="6438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50" spc="-214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40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69456" y="2301365"/>
            <a:ext cx="16315055" cy="33553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77850">
              <a:lnSpc>
                <a:spcPct val="100000"/>
              </a:lnSpc>
              <a:spcBef>
                <a:spcPts val="95"/>
              </a:spcBef>
              <a:tabLst>
                <a:tab pos="2876550" algn="l"/>
                <a:tab pos="8255000" algn="l"/>
              </a:tabLst>
            </a:pP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Database	connectors</a:t>
            </a:r>
            <a:r>
              <a:rPr sz="4950" spc="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require	that your computer has the  necessary</a:t>
            </a:r>
            <a:r>
              <a:rPr sz="495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software.</a:t>
            </a:r>
            <a:endParaRPr sz="4950">
              <a:latin typeface="Arial"/>
              <a:cs typeface="Arial"/>
            </a:endParaRPr>
          </a:p>
          <a:p>
            <a:pPr marL="619760" marR="5080" indent="-502920">
              <a:lnSpc>
                <a:spcPct val="100000"/>
              </a:lnSpc>
              <a:spcBef>
                <a:spcPts val="2465"/>
              </a:spcBef>
              <a:buClr>
                <a:srgbClr val="447FB5"/>
              </a:buClr>
              <a:buSzPct val="81818"/>
              <a:buChar char="‣"/>
              <a:tabLst>
                <a:tab pos="619760" algn="l"/>
                <a:tab pos="620395" algn="l"/>
                <a:tab pos="10434320" algn="l"/>
                <a:tab pos="14066519" algn="l"/>
              </a:tabLst>
            </a:pP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This will depend on</a:t>
            </a:r>
            <a:r>
              <a:rPr sz="4950" spc="5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what</a:t>
            </a:r>
            <a:r>
              <a:rPr sz="4950" spc="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database	type</a:t>
            </a:r>
            <a:r>
              <a:rPr sz="4950" spc="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you</a:t>
            </a:r>
            <a:r>
              <a:rPr sz="4950" spc="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are	trying</a:t>
            </a:r>
            <a:r>
              <a:rPr sz="4950" spc="-8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to  connect</a:t>
            </a:r>
            <a:r>
              <a:rPr sz="495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950" spc="-5" dirty="0">
                <a:solidFill>
                  <a:srgbClr val="212733"/>
                </a:solidFill>
                <a:latin typeface="Arial"/>
                <a:cs typeface="Arial"/>
              </a:rPr>
              <a:t>to</a:t>
            </a:r>
            <a:endParaRPr sz="49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842183" y="176749"/>
            <a:ext cx="8683625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CONNECTING</a:t>
            </a:r>
          </a:p>
        </p:txBody>
      </p:sp>
      <p:sp>
        <p:nvSpPr>
          <p:cNvPr id="6" name="object 6"/>
          <p:cNvSpPr/>
          <p:nvPr/>
        </p:nvSpPr>
        <p:spPr>
          <a:xfrm>
            <a:off x="2799058" y="5971413"/>
            <a:ext cx="3426765" cy="3809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050091" y="6817952"/>
            <a:ext cx="4064429" cy="21246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878278" y="6428509"/>
            <a:ext cx="3141265" cy="254442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1412"/>
            <a:ext cx="20104100" cy="0"/>
          </a:xfrm>
          <a:custGeom>
            <a:avLst/>
            <a:gdLst/>
            <a:ahLst/>
            <a:cxnLst/>
            <a:rect l="l" t="t" r="r" b="b"/>
            <a:pathLst>
              <a:path w="20104100">
                <a:moveTo>
                  <a:pt x="0" y="0"/>
                </a:moveTo>
                <a:lnTo>
                  <a:pt x="20104099" y="0"/>
                </a:lnTo>
              </a:path>
            </a:pathLst>
          </a:custGeom>
          <a:ln w="104708">
            <a:solidFill>
              <a:srgbClr val="447FB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10225889"/>
            <a:ext cx="20104099" cy="10826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235" y="10256232"/>
            <a:ext cx="20099020" cy="1047115"/>
          </a:xfrm>
          <a:custGeom>
            <a:avLst/>
            <a:gdLst/>
            <a:ahLst/>
            <a:cxnLst/>
            <a:rect l="l" t="t" r="r" b="b"/>
            <a:pathLst>
              <a:path w="20099020" h="1047115">
                <a:moveTo>
                  <a:pt x="20098864" y="0"/>
                </a:moveTo>
                <a:lnTo>
                  <a:pt x="0" y="0"/>
                </a:lnTo>
                <a:lnTo>
                  <a:pt x="0" y="1047088"/>
                </a:lnTo>
                <a:lnTo>
                  <a:pt x="20098864" y="1047088"/>
                </a:lnTo>
              </a:path>
            </a:pathLst>
          </a:custGeom>
          <a:ln w="10470">
            <a:solidFill>
              <a:srgbClr val="D6D6D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468725" y="176749"/>
            <a:ext cx="1605788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/>
              <a:t>ALLOWING</a:t>
            </a:r>
            <a:r>
              <a:rPr spc="-50" dirty="0"/>
              <a:t> </a:t>
            </a:r>
            <a:r>
              <a:rPr spc="-10" dirty="0"/>
              <a:t>HANDSHAKES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73669" y="1982422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23917" y="1606097"/>
            <a:ext cx="17888585" cy="4318635"/>
          </a:xfrm>
          <a:prstGeom prst="rect">
            <a:avLst/>
          </a:prstGeom>
        </p:spPr>
        <p:txBody>
          <a:bodyPr vert="horz" wrap="square" lIns="0" tIns="3333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25"/>
              </a:spcBef>
            </a:pPr>
            <a:r>
              <a:rPr sz="4350" spc="-235" dirty="0">
                <a:solidFill>
                  <a:srgbClr val="212733"/>
                </a:solidFill>
                <a:latin typeface="Arial"/>
                <a:cs typeface="Arial"/>
              </a:rPr>
              <a:t>To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setup database connections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will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need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to install the proper</a:t>
            </a:r>
            <a:r>
              <a:rPr sz="4350" spc="32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drivers.</a:t>
            </a:r>
            <a:endParaRPr sz="4350" dirty="0">
              <a:latin typeface="Arial"/>
              <a:cs typeface="Arial"/>
            </a:endParaRPr>
          </a:p>
          <a:p>
            <a:pPr marL="682625" marR="1311275" indent="-513080">
              <a:lnSpc>
                <a:spcPct val="101099"/>
              </a:lnSpc>
              <a:spcBef>
                <a:spcPts val="2470"/>
              </a:spcBef>
              <a:buClr>
                <a:srgbClr val="447FB5"/>
              </a:buClr>
              <a:buSzPct val="81609"/>
              <a:buChar char="‣"/>
              <a:tabLst>
                <a:tab pos="682625" algn="l"/>
                <a:tab pos="683260" algn="l"/>
              </a:tabLst>
            </a:pP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The steps for this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can be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found here: </a:t>
            </a:r>
            <a:r>
              <a:rPr lang="en-US" sz="4350" u="heavy" spc="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3"/>
              </a:rPr>
              <a:t>https://db.rstudio.com/best-practices/drivers/</a:t>
            </a:r>
            <a:endParaRPr sz="4350" dirty="0">
              <a:latin typeface="Arial"/>
              <a:cs typeface="Arial"/>
            </a:endParaRPr>
          </a:p>
          <a:p>
            <a:pPr marL="682625" marR="941069" indent="-513080">
              <a:lnSpc>
                <a:spcPct val="101099"/>
              </a:lnSpc>
              <a:spcBef>
                <a:spcPts val="2475"/>
              </a:spcBef>
              <a:buClr>
                <a:srgbClr val="447FB5"/>
              </a:buClr>
              <a:buSzPct val="81609"/>
              <a:buChar char="‣"/>
              <a:tabLst>
                <a:tab pos="682625" algn="l"/>
                <a:tab pos="683260" algn="l"/>
              </a:tabLst>
            </a:pP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In general setup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on Windows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is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a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little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bit easier since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ODBC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Data 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Source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Administrator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can be</a:t>
            </a:r>
            <a:r>
              <a:rPr sz="4350" spc="-25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used</a:t>
            </a:r>
            <a:endParaRPr sz="435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3669" y="6275485"/>
            <a:ext cx="186690" cy="5715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550" spc="-1860" dirty="0">
                <a:solidFill>
                  <a:srgbClr val="447FB5"/>
                </a:solidFill>
                <a:latin typeface="Arial"/>
                <a:cs typeface="Arial"/>
              </a:rPr>
              <a:t>‣</a:t>
            </a:r>
            <a:endParaRPr sz="35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23917" y="6217477"/>
            <a:ext cx="18114010" cy="136207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60"/>
              </a:spcBef>
            </a:pPr>
            <a:r>
              <a:rPr sz="4350" spc="-95" dirty="0">
                <a:solidFill>
                  <a:srgbClr val="212733"/>
                </a:solidFill>
                <a:latin typeface="Arial"/>
                <a:cs typeface="Arial"/>
              </a:rPr>
              <a:t>Your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machine may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already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have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drives installed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if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you’ve already installed 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SQL </a:t>
            </a:r>
            <a:r>
              <a:rPr sz="4350" spc="-10" dirty="0">
                <a:solidFill>
                  <a:srgbClr val="212733"/>
                </a:solidFill>
                <a:latin typeface="Arial"/>
                <a:cs typeface="Arial"/>
              </a:rPr>
              <a:t>IDE’s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such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as: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pgAdmin, </a:t>
            </a:r>
            <a:r>
              <a:rPr sz="4350" spc="-20" dirty="0">
                <a:solidFill>
                  <a:srgbClr val="212733"/>
                </a:solidFill>
                <a:latin typeface="Arial"/>
                <a:cs typeface="Arial"/>
              </a:rPr>
              <a:t>DBeaver, </a:t>
            </a:r>
            <a:r>
              <a:rPr sz="4350" spc="5" dirty="0">
                <a:solidFill>
                  <a:srgbClr val="212733"/>
                </a:solidFill>
                <a:latin typeface="Arial"/>
                <a:cs typeface="Arial"/>
              </a:rPr>
              <a:t>or the </a:t>
            </a:r>
            <a:r>
              <a:rPr sz="4350" spc="10" dirty="0">
                <a:solidFill>
                  <a:srgbClr val="212733"/>
                </a:solidFill>
                <a:latin typeface="Arial"/>
                <a:cs typeface="Arial"/>
              </a:rPr>
              <a:t>MySQL</a:t>
            </a:r>
            <a:r>
              <a:rPr sz="4350" spc="-30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4350" dirty="0">
                <a:solidFill>
                  <a:srgbClr val="212733"/>
                </a:solidFill>
                <a:latin typeface="Arial"/>
                <a:cs typeface="Arial"/>
              </a:rPr>
              <a:t>Workbench</a:t>
            </a:r>
            <a:endParaRPr sz="43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127250" y="3216275"/>
            <a:ext cx="11811000" cy="5096267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>
              <a:lnSpc>
                <a:spcPct val="100000"/>
              </a:lnSpc>
              <a:spcBef>
                <a:spcPts val="3620"/>
              </a:spcBef>
            </a:pPr>
            <a:r>
              <a:rPr lang="en-US" sz="16500" dirty="0">
                <a:solidFill>
                  <a:srgbClr val="FFFFFF"/>
                </a:solidFill>
                <a:latin typeface="Arial"/>
                <a:cs typeface="Arial"/>
              </a:rPr>
              <a:t>Storing Credentials</a:t>
            </a:r>
            <a:endParaRPr lang="en-US" sz="16500" dirty="0">
              <a:latin typeface="Arial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E89DEC-58C3-4254-8671-127019D37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7850" y="2606675"/>
            <a:ext cx="4465097" cy="517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823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5629" y="319934"/>
            <a:ext cx="18720435" cy="12884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8250" spc="-25" dirty="0"/>
              <a:t>ENVIRONMENTAL</a:t>
            </a:r>
            <a:r>
              <a:rPr sz="8250" spc="-365" dirty="0"/>
              <a:t> </a:t>
            </a:r>
            <a:r>
              <a:rPr sz="8250" spc="-60" dirty="0"/>
              <a:t>VARIABLE</a:t>
            </a:r>
            <a:r>
              <a:rPr lang="en-US" sz="8250" spc="-60" dirty="0"/>
              <a:t> OR FILE</a:t>
            </a:r>
            <a:endParaRPr sz="8250" dirty="0"/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6882110" cy="42246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-165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should never “hard code” your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credentials into  an</a:t>
            </a:r>
            <a:r>
              <a:rPr sz="575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app.</a:t>
            </a:r>
            <a:endParaRPr sz="575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447FB5"/>
              </a:buClr>
              <a:buFont typeface="Arial"/>
              <a:buChar char="‣"/>
            </a:pPr>
            <a:endParaRPr sz="4650" dirty="0">
              <a:latin typeface="Times New Roman"/>
              <a:cs typeface="Times New Roman"/>
            </a:endParaRPr>
          </a:p>
          <a:p>
            <a:pPr marL="514984" marR="385445" indent="-502284">
              <a:lnSpc>
                <a:spcPct val="100400"/>
              </a:lnSpc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Instead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you should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store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them as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environmental  variables, or in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 hidden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file that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you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ignore in</a:t>
            </a:r>
            <a:r>
              <a:rPr sz="5750" spc="15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the</a:t>
            </a:r>
            <a:endParaRPr sz="575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56879" y="6112767"/>
            <a:ext cx="4669790" cy="9055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Git</a:t>
            </a:r>
            <a:r>
              <a:rPr sz="5750" spc="-4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Repository</a:t>
            </a:r>
            <a:endParaRPr sz="575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861588" y="7672930"/>
            <a:ext cx="2401570" cy="9055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514984" indent="-502284">
              <a:lnSpc>
                <a:spcPct val="100000"/>
              </a:lnSpc>
              <a:spcBef>
                <a:spcPts val="12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15" dirty="0">
                <a:solidFill>
                  <a:srgbClr val="212733"/>
                </a:solidFill>
                <a:latin typeface="Arial"/>
                <a:cs typeface="Arial"/>
              </a:rPr>
              <a:t>W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hy?</a:t>
            </a:r>
            <a:endParaRPr sz="575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388003" y="6596729"/>
            <a:ext cx="14954885" cy="3337560"/>
          </a:xfrm>
          <a:custGeom>
            <a:avLst/>
            <a:gdLst/>
            <a:ahLst/>
            <a:cxnLst/>
            <a:rect l="l" t="t" r="r" b="b"/>
            <a:pathLst>
              <a:path w="14954885" h="3337559">
                <a:moveTo>
                  <a:pt x="14808448" y="0"/>
                </a:moveTo>
                <a:lnTo>
                  <a:pt x="2914504" y="0"/>
                </a:lnTo>
                <a:lnTo>
                  <a:pt x="2868268" y="7455"/>
                </a:lnTo>
                <a:lnTo>
                  <a:pt x="2828117" y="28216"/>
                </a:lnTo>
                <a:lnTo>
                  <a:pt x="2796456" y="59876"/>
                </a:lnTo>
                <a:lnTo>
                  <a:pt x="2775695" y="100028"/>
                </a:lnTo>
                <a:lnTo>
                  <a:pt x="2768240" y="146264"/>
                </a:lnTo>
                <a:lnTo>
                  <a:pt x="2768240" y="1322930"/>
                </a:lnTo>
                <a:lnTo>
                  <a:pt x="0" y="1615788"/>
                </a:lnTo>
                <a:lnTo>
                  <a:pt x="2768240" y="1908318"/>
                </a:lnTo>
                <a:lnTo>
                  <a:pt x="2768240" y="3190674"/>
                </a:lnTo>
                <a:lnTo>
                  <a:pt x="2775695" y="3236945"/>
                </a:lnTo>
                <a:lnTo>
                  <a:pt x="2796456" y="3277178"/>
                </a:lnTo>
                <a:lnTo>
                  <a:pt x="2828117" y="3308935"/>
                </a:lnTo>
                <a:lnTo>
                  <a:pt x="2868268" y="3329777"/>
                </a:lnTo>
                <a:lnTo>
                  <a:pt x="2914504" y="3337266"/>
                </a:lnTo>
                <a:lnTo>
                  <a:pt x="14808448" y="3337266"/>
                </a:lnTo>
                <a:lnTo>
                  <a:pt x="14854685" y="3329777"/>
                </a:lnTo>
                <a:lnTo>
                  <a:pt x="14894837" y="3308935"/>
                </a:lnTo>
                <a:lnTo>
                  <a:pt x="14926498" y="3277178"/>
                </a:lnTo>
                <a:lnTo>
                  <a:pt x="14947260" y="3236945"/>
                </a:lnTo>
                <a:lnTo>
                  <a:pt x="14954716" y="3190674"/>
                </a:lnTo>
                <a:lnTo>
                  <a:pt x="14954716" y="146264"/>
                </a:lnTo>
                <a:lnTo>
                  <a:pt x="14947260" y="100028"/>
                </a:lnTo>
                <a:lnTo>
                  <a:pt x="14926498" y="59876"/>
                </a:lnTo>
                <a:lnTo>
                  <a:pt x="14894837" y="28216"/>
                </a:lnTo>
                <a:lnTo>
                  <a:pt x="14854685" y="7455"/>
                </a:lnTo>
                <a:lnTo>
                  <a:pt x="14808448" y="0"/>
                </a:lnTo>
                <a:close/>
              </a:path>
            </a:pathLst>
          </a:custGeom>
          <a:solidFill>
            <a:srgbClr val="FF9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201740" y="6699137"/>
            <a:ext cx="12085955" cy="3082925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232410" marR="204470" indent="-7620" algn="ctr">
              <a:lnSpc>
                <a:spcPts val="4780"/>
              </a:lnSpc>
              <a:spcBef>
                <a:spcPts val="395"/>
              </a:spcBef>
            </a:pPr>
            <a:r>
              <a:rPr sz="4100" b="1" spc="204" dirty="0">
                <a:solidFill>
                  <a:srgbClr val="FFFFFF"/>
                </a:solidFill>
                <a:latin typeface="Trebuchet MS"/>
                <a:cs typeface="Trebuchet MS"/>
              </a:rPr>
              <a:t>If</a:t>
            </a:r>
            <a:r>
              <a:rPr sz="4100" b="1" spc="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something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35" dirty="0">
                <a:solidFill>
                  <a:srgbClr val="FFFFFF"/>
                </a:solidFill>
                <a:latin typeface="Trebuchet MS"/>
                <a:cs typeface="Trebuchet MS"/>
              </a:rPr>
              <a:t>requires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31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90" dirty="0">
                <a:solidFill>
                  <a:srgbClr val="FFFFFF"/>
                </a:solidFill>
                <a:latin typeface="Trebuchet MS"/>
                <a:cs typeface="Trebuchet MS"/>
              </a:rPr>
              <a:t>login,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70" dirty="0">
                <a:solidFill>
                  <a:srgbClr val="FFFFFF"/>
                </a:solidFill>
                <a:latin typeface="Trebuchet MS"/>
                <a:cs typeface="Trebuchet MS"/>
              </a:rPr>
              <a:t>we  </a:t>
            </a:r>
            <a:r>
              <a:rPr sz="4100" b="1" spc="140" dirty="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5" dirty="0">
                <a:solidFill>
                  <a:srgbClr val="FFFFFF"/>
                </a:solidFill>
                <a:latin typeface="Trebuchet MS"/>
                <a:cs typeface="Trebuchet MS"/>
              </a:rPr>
              <a:t>assume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40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70" dirty="0">
                <a:solidFill>
                  <a:srgbClr val="FFFFFF"/>
                </a:solidFill>
                <a:latin typeface="Trebuchet MS"/>
                <a:cs typeface="Trebuchet MS"/>
              </a:rPr>
              <a:t>not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20" dirty="0">
                <a:solidFill>
                  <a:srgbClr val="FFFFFF"/>
                </a:solidFill>
                <a:latin typeface="Trebuchet MS"/>
                <a:cs typeface="Trebuchet MS"/>
              </a:rPr>
              <a:t>just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35" dirty="0">
                <a:solidFill>
                  <a:srgbClr val="FFFFFF"/>
                </a:solidFill>
                <a:latin typeface="Trebuchet MS"/>
                <a:cs typeface="Trebuchet MS"/>
              </a:rPr>
              <a:t>anybody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00" dirty="0">
                <a:solidFill>
                  <a:srgbClr val="FFFFFF"/>
                </a:solidFill>
                <a:latin typeface="Trebuchet MS"/>
                <a:cs typeface="Trebuchet MS"/>
              </a:rPr>
              <a:t>should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70" dirty="0">
                <a:solidFill>
                  <a:srgbClr val="FFFFFF"/>
                </a:solidFill>
                <a:latin typeface="Trebuchet MS"/>
                <a:cs typeface="Trebuchet MS"/>
              </a:rPr>
              <a:t>be  </a:t>
            </a:r>
            <a:r>
              <a:rPr sz="4100" b="1" spc="135" dirty="0">
                <a:solidFill>
                  <a:srgbClr val="FFFFFF"/>
                </a:solidFill>
                <a:latin typeface="Trebuchet MS"/>
                <a:cs typeface="Trebuchet MS"/>
              </a:rPr>
              <a:t>able </a:t>
            </a:r>
            <a:r>
              <a:rPr sz="4100" b="1" spc="310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4100" b="1" spc="120" dirty="0">
                <a:solidFill>
                  <a:srgbClr val="FFFFFF"/>
                </a:solidFill>
                <a:latin typeface="Trebuchet MS"/>
                <a:cs typeface="Trebuchet MS"/>
              </a:rPr>
              <a:t>access</a:t>
            </a:r>
            <a:r>
              <a:rPr sz="4100" b="1" spc="-5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-5" dirty="0">
                <a:solidFill>
                  <a:srgbClr val="FFFFFF"/>
                </a:solidFill>
                <a:latin typeface="Trebuchet MS"/>
                <a:cs typeface="Trebuchet MS"/>
              </a:rPr>
              <a:t>it.</a:t>
            </a:r>
            <a:endParaRPr sz="4100" dirty="0">
              <a:latin typeface="Trebuchet MS"/>
              <a:cs typeface="Trebuchet MS"/>
            </a:endParaRPr>
          </a:p>
          <a:p>
            <a:pPr marL="12700" marR="5080" algn="ctr">
              <a:lnSpc>
                <a:spcPts val="4780"/>
              </a:lnSpc>
              <a:spcBef>
                <a:spcPts val="10"/>
              </a:spcBef>
            </a:pPr>
            <a:r>
              <a:rPr sz="4100" b="1" spc="300" dirty="0">
                <a:solidFill>
                  <a:srgbClr val="FFFFFF"/>
                </a:solidFill>
                <a:latin typeface="Trebuchet MS"/>
                <a:cs typeface="Trebuchet MS"/>
              </a:rPr>
              <a:t>Think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6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4100" b="1" spc="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5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40" dirty="0">
                <a:solidFill>
                  <a:srgbClr val="FFFFFF"/>
                </a:solidFill>
                <a:latin typeface="Trebuchet MS"/>
                <a:cs typeface="Trebuchet MS"/>
              </a:rPr>
              <a:t>credentials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05" dirty="0">
                <a:solidFill>
                  <a:srgbClr val="FFFFFF"/>
                </a:solidFill>
                <a:latin typeface="Trebuchet MS"/>
                <a:cs typeface="Trebuchet MS"/>
              </a:rPr>
              <a:t>like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5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4100" b="1" spc="-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95" dirty="0">
                <a:solidFill>
                  <a:srgbClr val="FFFFFF"/>
                </a:solidFill>
                <a:latin typeface="Trebuchet MS"/>
                <a:cs typeface="Trebuchet MS"/>
              </a:rPr>
              <a:t>debit</a:t>
            </a:r>
            <a:r>
              <a:rPr sz="4100" b="1" spc="-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140" dirty="0">
                <a:solidFill>
                  <a:srgbClr val="FFFFFF"/>
                </a:solidFill>
                <a:latin typeface="Trebuchet MS"/>
                <a:cs typeface="Trebuchet MS"/>
              </a:rPr>
              <a:t>card  </a:t>
            </a:r>
            <a:r>
              <a:rPr sz="4100" b="1" spc="220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4100" b="1" spc="155" dirty="0">
                <a:solidFill>
                  <a:srgbClr val="FFFFFF"/>
                </a:solidFill>
                <a:latin typeface="Trebuchet MS"/>
                <a:cs typeface="Trebuchet MS"/>
              </a:rPr>
              <a:t>pin</a:t>
            </a:r>
            <a:r>
              <a:rPr sz="4100" b="1" spc="-2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4100" b="1" spc="260" dirty="0">
                <a:solidFill>
                  <a:srgbClr val="FFFFFF"/>
                </a:solidFill>
                <a:latin typeface="Trebuchet MS"/>
                <a:cs typeface="Trebuchet MS"/>
              </a:rPr>
              <a:t>number</a:t>
            </a:r>
            <a:endParaRPr sz="4100" dirty="0">
              <a:latin typeface="Trebuchet MS"/>
              <a:cs typeface="Trebuchet M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8171F3-3ED3-456C-A253-8AFEEA4996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6050" y="10326238"/>
            <a:ext cx="848729" cy="9831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5629" y="319934"/>
            <a:ext cx="18720435" cy="128689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35"/>
              </a:spcBef>
            </a:pPr>
            <a:r>
              <a:rPr lang="en-US" sz="8250" spc="-25" dirty="0"/>
              <a:t>BUILDING AN </a:t>
            </a:r>
            <a:r>
              <a:rPr sz="8250" spc="-25" dirty="0"/>
              <a:t>ENVIR</a:t>
            </a:r>
            <a:r>
              <a:rPr lang="en-US" sz="8250" spc="-25" dirty="0"/>
              <a:t>ON FILE</a:t>
            </a:r>
            <a:endParaRPr sz="8250" dirty="0"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770D9E92-82DA-4F23-89A1-FE09EC36EB42}"/>
              </a:ext>
            </a:extLst>
          </p:cNvPr>
          <p:cNvSpPr txBox="1"/>
          <p:nvPr/>
        </p:nvSpPr>
        <p:spPr>
          <a:xfrm>
            <a:off x="1254277" y="1913943"/>
            <a:ext cx="16882110" cy="535915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The </a:t>
            </a:r>
            <a:r>
              <a:rPr lang="en-US" sz="5750" spc="-165" dirty="0" err="1">
                <a:solidFill>
                  <a:srgbClr val="212733"/>
                </a:solidFill>
                <a:latin typeface="Arial"/>
                <a:cs typeface="Arial"/>
              </a:rPr>
              <a:t>usethis</a:t>
            </a: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 package has a function that will build your .</a:t>
            </a:r>
            <a:r>
              <a:rPr lang="en-US" sz="5750" spc="-165" dirty="0" err="1">
                <a:solidFill>
                  <a:srgbClr val="212733"/>
                </a:solidFill>
                <a:latin typeface="Arial"/>
                <a:cs typeface="Arial"/>
              </a:rPr>
              <a:t>Renviron</a:t>
            </a: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 file in your directory or for your entire profile.</a:t>
            </a:r>
          </a:p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endParaRPr lang="en-US" sz="5750" dirty="0">
              <a:latin typeface="Arial"/>
              <a:cs typeface="Arial"/>
            </a:endParaRPr>
          </a:p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endParaRPr lang="en-US" sz="5750" dirty="0">
              <a:latin typeface="Arial"/>
              <a:cs typeface="Arial"/>
            </a:endParaRPr>
          </a:p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dirty="0">
                <a:latin typeface="Arial"/>
                <a:cs typeface="Arial"/>
              </a:rPr>
              <a:t>How are .</a:t>
            </a:r>
            <a:r>
              <a:rPr lang="en-US" sz="5750" dirty="0" err="1">
                <a:latin typeface="Arial"/>
                <a:cs typeface="Arial"/>
              </a:rPr>
              <a:t>Renviron</a:t>
            </a:r>
            <a:r>
              <a:rPr lang="en-US" sz="5750" dirty="0">
                <a:latin typeface="Arial"/>
                <a:cs typeface="Arial"/>
              </a:rPr>
              <a:t> Files structured?</a:t>
            </a:r>
            <a:endParaRPr sz="5750" dirty="0">
              <a:latin typeface="Arial"/>
              <a:cs typeface="Arial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3AD2B490-24E7-48A4-A97B-D124F45828D3}"/>
              </a:ext>
            </a:extLst>
          </p:cNvPr>
          <p:cNvSpPr txBox="1"/>
          <p:nvPr/>
        </p:nvSpPr>
        <p:spPr>
          <a:xfrm>
            <a:off x="4870450" y="5105037"/>
            <a:ext cx="8153400" cy="549638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usethis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::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edit_r_environ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("project")</a:t>
            </a:r>
            <a:endParaRPr sz="3050" dirty="0">
              <a:latin typeface="Lucida Sans Unicode"/>
              <a:cs typeface="Lucida Sans Unicode"/>
            </a:endParaRPr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DA61DC58-F5B9-4BCE-8A2D-C1F333C5681E}"/>
              </a:ext>
            </a:extLst>
          </p:cNvPr>
          <p:cNvSpPr txBox="1"/>
          <p:nvPr/>
        </p:nvSpPr>
        <p:spPr>
          <a:xfrm>
            <a:off x="4565650" y="7940675"/>
            <a:ext cx="8153400" cy="1104405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uid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=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some_username</a:t>
            </a:r>
            <a:endParaRPr lang="en-US" sz="3050" spc="60" dirty="0">
              <a:solidFill>
                <a:srgbClr val="020202"/>
              </a:solidFill>
              <a:latin typeface="Lucida Sans Unicode"/>
              <a:cs typeface="Lucida Sans Unicode"/>
            </a:endParaRPr>
          </a:p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pwd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=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aPassword</a:t>
            </a:r>
            <a:endParaRPr sz="3050" dirty="0">
              <a:latin typeface="Lucida Sans Unicode"/>
              <a:cs typeface="Lucida Sans Unicode"/>
            </a:endParaRPr>
          </a:p>
        </p:txBody>
      </p:sp>
      <p:sp>
        <p:nvSpPr>
          <p:cNvPr id="12" name="object 7">
            <a:extLst>
              <a:ext uri="{FF2B5EF4-FFF2-40B4-BE49-F238E27FC236}">
                <a16:creationId xmlns:a16="http://schemas.microsoft.com/office/drawing/2014/main" id="{F13D14BB-9BF5-4A92-9FFE-EA7628CD42DC}"/>
              </a:ext>
            </a:extLst>
          </p:cNvPr>
          <p:cNvSpPr/>
          <p:nvPr/>
        </p:nvSpPr>
        <p:spPr>
          <a:xfrm>
            <a:off x="8642350" y="8068306"/>
            <a:ext cx="3467100" cy="424571"/>
          </a:xfrm>
          <a:custGeom>
            <a:avLst/>
            <a:gdLst/>
            <a:ahLst/>
            <a:cxnLst/>
            <a:rect l="l" t="t" r="r" b="b"/>
            <a:pathLst>
              <a:path w="14954885" h="3337559">
                <a:moveTo>
                  <a:pt x="14808448" y="0"/>
                </a:moveTo>
                <a:lnTo>
                  <a:pt x="2914504" y="0"/>
                </a:lnTo>
                <a:lnTo>
                  <a:pt x="2868268" y="7455"/>
                </a:lnTo>
                <a:lnTo>
                  <a:pt x="2828117" y="28216"/>
                </a:lnTo>
                <a:lnTo>
                  <a:pt x="2796456" y="59876"/>
                </a:lnTo>
                <a:lnTo>
                  <a:pt x="2775695" y="100028"/>
                </a:lnTo>
                <a:lnTo>
                  <a:pt x="2768240" y="146264"/>
                </a:lnTo>
                <a:lnTo>
                  <a:pt x="2768240" y="1322930"/>
                </a:lnTo>
                <a:lnTo>
                  <a:pt x="0" y="1615788"/>
                </a:lnTo>
                <a:lnTo>
                  <a:pt x="2768240" y="1908318"/>
                </a:lnTo>
                <a:lnTo>
                  <a:pt x="2768240" y="3190674"/>
                </a:lnTo>
                <a:lnTo>
                  <a:pt x="2775695" y="3236945"/>
                </a:lnTo>
                <a:lnTo>
                  <a:pt x="2796456" y="3277178"/>
                </a:lnTo>
                <a:lnTo>
                  <a:pt x="2828117" y="3308935"/>
                </a:lnTo>
                <a:lnTo>
                  <a:pt x="2868268" y="3329777"/>
                </a:lnTo>
                <a:lnTo>
                  <a:pt x="2914504" y="3337266"/>
                </a:lnTo>
                <a:lnTo>
                  <a:pt x="14808448" y="3337266"/>
                </a:lnTo>
                <a:lnTo>
                  <a:pt x="14854685" y="3329777"/>
                </a:lnTo>
                <a:lnTo>
                  <a:pt x="14894837" y="3308935"/>
                </a:lnTo>
                <a:lnTo>
                  <a:pt x="14926498" y="3277178"/>
                </a:lnTo>
                <a:lnTo>
                  <a:pt x="14947260" y="3236945"/>
                </a:lnTo>
                <a:lnTo>
                  <a:pt x="14954716" y="3190674"/>
                </a:lnTo>
                <a:lnTo>
                  <a:pt x="14954716" y="146264"/>
                </a:lnTo>
                <a:lnTo>
                  <a:pt x="14947260" y="100028"/>
                </a:lnTo>
                <a:lnTo>
                  <a:pt x="14926498" y="59876"/>
                </a:lnTo>
                <a:lnTo>
                  <a:pt x="14894837" y="28216"/>
                </a:lnTo>
                <a:lnTo>
                  <a:pt x="14854685" y="7455"/>
                </a:lnTo>
                <a:lnTo>
                  <a:pt x="14808448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pPr algn="r"/>
            <a:r>
              <a:rPr lang="en-US" dirty="0"/>
              <a:t>A new line for each variable</a:t>
            </a:r>
            <a:endParaRPr dirty="0"/>
          </a:p>
        </p:txBody>
      </p:sp>
      <p:sp>
        <p:nvSpPr>
          <p:cNvPr id="13" name="object 7">
            <a:extLst>
              <a:ext uri="{FF2B5EF4-FFF2-40B4-BE49-F238E27FC236}">
                <a16:creationId xmlns:a16="http://schemas.microsoft.com/office/drawing/2014/main" id="{1732865D-2EA0-44A6-9E76-7BE170BA8118}"/>
              </a:ext>
            </a:extLst>
          </p:cNvPr>
          <p:cNvSpPr/>
          <p:nvPr/>
        </p:nvSpPr>
        <p:spPr>
          <a:xfrm rot="5400000">
            <a:off x="5073674" y="6990204"/>
            <a:ext cx="899648" cy="4963697"/>
          </a:xfrm>
          <a:custGeom>
            <a:avLst/>
            <a:gdLst/>
            <a:ahLst/>
            <a:cxnLst/>
            <a:rect l="l" t="t" r="r" b="b"/>
            <a:pathLst>
              <a:path w="14954885" h="3337559">
                <a:moveTo>
                  <a:pt x="14808448" y="0"/>
                </a:moveTo>
                <a:lnTo>
                  <a:pt x="2914504" y="0"/>
                </a:lnTo>
                <a:lnTo>
                  <a:pt x="2868268" y="7455"/>
                </a:lnTo>
                <a:lnTo>
                  <a:pt x="2828117" y="28216"/>
                </a:lnTo>
                <a:lnTo>
                  <a:pt x="2796456" y="59876"/>
                </a:lnTo>
                <a:lnTo>
                  <a:pt x="2775695" y="100028"/>
                </a:lnTo>
                <a:lnTo>
                  <a:pt x="2768240" y="146264"/>
                </a:lnTo>
                <a:lnTo>
                  <a:pt x="2768240" y="1322930"/>
                </a:lnTo>
                <a:lnTo>
                  <a:pt x="0" y="1615788"/>
                </a:lnTo>
                <a:lnTo>
                  <a:pt x="2768240" y="1908318"/>
                </a:lnTo>
                <a:lnTo>
                  <a:pt x="2768240" y="3190674"/>
                </a:lnTo>
                <a:lnTo>
                  <a:pt x="2775695" y="3236945"/>
                </a:lnTo>
                <a:lnTo>
                  <a:pt x="2796456" y="3277178"/>
                </a:lnTo>
                <a:lnTo>
                  <a:pt x="2828117" y="3308935"/>
                </a:lnTo>
                <a:lnTo>
                  <a:pt x="2868268" y="3329777"/>
                </a:lnTo>
                <a:lnTo>
                  <a:pt x="2914504" y="3337266"/>
                </a:lnTo>
                <a:lnTo>
                  <a:pt x="14808448" y="3337266"/>
                </a:lnTo>
                <a:lnTo>
                  <a:pt x="14854685" y="3329777"/>
                </a:lnTo>
                <a:lnTo>
                  <a:pt x="14894837" y="3308935"/>
                </a:lnTo>
                <a:lnTo>
                  <a:pt x="14926498" y="3277178"/>
                </a:lnTo>
                <a:lnTo>
                  <a:pt x="14947260" y="3236945"/>
                </a:lnTo>
                <a:lnTo>
                  <a:pt x="14954716" y="3190674"/>
                </a:lnTo>
                <a:lnTo>
                  <a:pt x="14954716" y="146264"/>
                </a:lnTo>
                <a:lnTo>
                  <a:pt x="14947260" y="100028"/>
                </a:lnTo>
                <a:lnTo>
                  <a:pt x="14926498" y="59876"/>
                </a:lnTo>
                <a:lnTo>
                  <a:pt x="14894837" y="28216"/>
                </a:lnTo>
                <a:lnTo>
                  <a:pt x="14854685" y="7455"/>
                </a:lnTo>
                <a:lnTo>
                  <a:pt x="1480844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</p:spPr>
        <p:txBody>
          <a:bodyPr wrap="square" lIns="0" tIns="0" rIns="0" bIns="0" rtlCol="0"/>
          <a:lstStyle/>
          <a:p>
            <a:pPr algn="r"/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DED80A-4851-4A27-8588-7A5555E00F49}"/>
              </a:ext>
            </a:extLst>
          </p:cNvPr>
          <p:cNvSpPr txBox="1"/>
          <p:nvPr/>
        </p:nvSpPr>
        <p:spPr>
          <a:xfrm>
            <a:off x="3237498" y="9343321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spaces between variable name and value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664D2C-2C9E-4756-83BC-8F8E755217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6050" y="10326238"/>
            <a:ext cx="848729" cy="98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582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5629" y="319934"/>
            <a:ext cx="18720435" cy="1286891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35"/>
              </a:spcBef>
            </a:pPr>
            <a:r>
              <a:rPr lang="en-US" sz="8250" spc="-25" dirty="0"/>
              <a:t>LOADING VARIABLES</a:t>
            </a:r>
            <a:endParaRPr sz="8250" dirty="0"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770D9E92-82DA-4F23-89A1-FE09EC36EB42}"/>
              </a:ext>
            </a:extLst>
          </p:cNvPr>
          <p:cNvSpPr txBox="1"/>
          <p:nvPr/>
        </p:nvSpPr>
        <p:spPr>
          <a:xfrm>
            <a:off x="1254277" y="1913943"/>
            <a:ext cx="16882110" cy="535915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Small difference between credentials in your profile or the project folder.</a:t>
            </a:r>
          </a:p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lang="en-US" sz="5750" spc="-165" dirty="0">
                <a:solidFill>
                  <a:srgbClr val="212733"/>
                </a:solidFill>
                <a:latin typeface="Arial"/>
                <a:cs typeface="Arial"/>
              </a:rPr>
              <a:t>The string argument is the name you gave your variable</a:t>
            </a:r>
          </a:p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endParaRPr lang="en-US" sz="5750" dirty="0">
              <a:latin typeface="Arial"/>
              <a:cs typeface="Arial"/>
            </a:endParaRPr>
          </a:p>
          <a:p>
            <a:pPr marL="12700" marR="5080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tabLst>
                <a:tab pos="514984" algn="l"/>
                <a:tab pos="515620" algn="l"/>
              </a:tabLst>
            </a:pPr>
            <a:r>
              <a:rPr lang="en-US" sz="5750" dirty="0">
                <a:latin typeface="Arial"/>
                <a:cs typeface="Arial"/>
              </a:rPr>
              <a:t>Profile								.</a:t>
            </a:r>
            <a:r>
              <a:rPr lang="en-US" sz="5750" dirty="0" err="1">
                <a:latin typeface="Arial"/>
                <a:cs typeface="Arial"/>
              </a:rPr>
              <a:t>Renviron</a:t>
            </a:r>
            <a:endParaRPr lang="en-US" sz="5750" dirty="0">
              <a:latin typeface="Arial"/>
              <a:cs typeface="Arial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3AD2B490-24E7-48A4-A97B-D124F45828D3}"/>
              </a:ext>
            </a:extLst>
          </p:cNvPr>
          <p:cNvSpPr txBox="1"/>
          <p:nvPr/>
        </p:nvSpPr>
        <p:spPr>
          <a:xfrm>
            <a:off x="1216803" y="7381228"/>
            <a:ext cx="8153400" cy="1104405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uid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 &lt;- 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Sys.getenv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uid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")</a:t>
            </a:r>
          </a:p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pwd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 &lt;- 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Sys.getenv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pwd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")</a:t>
            </a:r>
          </a:p>
        </p:txBody>
      </p:sp>
      <p:sp>
        <p:nvSpPr>
          <p:cNvPr id="14" name="object 5">
            <a:extLst>
              <a:ext uri="{FF2B5EF4-FFF2-40B4-BE49-F238E27FC236}">
                <a16:creationId xmlns:a16="http://schemas.microsoft.com/office/drawing/2014/main" id="{D3F41C11-8732-482F-B23D-6EE79D47EC17}"/>
              </a:ext>
            </a:extLst>
          </p:cNvPr>
          <p:cNvSpPr txBox="1"/>
          <p:nvPr/>
        </p:nvSpPr>
        <p:spPr>
          <a:xfrm>
            <a:off x="10433050" y="7384224"/>
            <a:ext cx="8153400" cy="2213939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33020" rIns="0" bIns="0" rtlCol="0">
            <a:spAutoFit/>
          </a:bodyPr>
          <a:lstStyle/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readRenviron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(".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Renviron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")</a:t>
            </a:r>
          </a:p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endParaRPr lang="en-US" sz="3050" spc="60" dirty="0">
              <a:solidFill>
                <a:srgbClr val="020202"/>
              </a:solidFill>
              <a:latin typeface="Lucida Sans Unicode"/>
              <a:cs typeface="Lucida Sans Unicode"/>
            </a:endParaRPr>
          </a:p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uid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 &lt;- 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Sys.getenv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uid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")</a:t>
            </a:r>
          </a:p>
          <a:p>
            <a:pPr marL="85725" marR="1186180">
              <a:lnSpc>
                <a:spcPct val="110400"/>
              </a:lnSpc>
              <a:spcBef>
                <a:spcPts val="260"/>
              </a:spcBef>
              <a:tabLst>
                <a:tab pos="1247775" algn="l"/>
                <a:tab pos="1712595" algn="l"/>
                <a:tab pos="5432425" algn="l"/>
              </a:tabLst>
            </a:pP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pwd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 &lt;- 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Sys.getenv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("</a:t>
            </a:r>
            <a:r>
              <a:rPr lang="en-US" sz="3050" spc="60" dirty="0" err="1">
                <a:solidFill>
                  <a:srgbClr val="020202"/>
                </a:solidFill>
                <a:latin typeface="Lucida Sans Unicode"/>
                <a:cs typeface="Lucida Sans Unicode"/>
              </a:rPr>
              <a:t>pwd</a:t>
            </a:r>
            <a:r>
              <a:rPr lang="en-US" sz="3050" spc="60" dirty="0">
                <a:solidFill>
                  <a:srgbClr val="020202"/>
                </a:solidFill>
                <a:latin typeface="Lucida Sans Unicode"/>
                <a:cs typeface="Lucida Sans Unicode"/>
              </a:rPr>
              <a:t>")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F8FF38-30B8-4408-BA5C-915A2E0D8B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6050" y="10326238"/>
            <a:ext cx="848729" cy="98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653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11718" y="194445"/>
            <a:ext cx="18714085" cy="15335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9900" spc="-70" dirty="0"/>
              <a:t>ESTABLISHING</a:t>
            </a:r>
            <a:r>
              <a:rPr sz="9900" spc="-15" dirty="0"/>
              <a:t> </a:t>
            </a:r>
            <a:r>
              <a:rPr sz="9900" spc="-10" dirty="0"/>
              <a:t>CONNECTIONS</a:t>
            </a:r>
            <a:endParaRPr sz="9900"/>
          </a:p>
        </p:txBody>
      </p:sp>
      <p:sp>
        <p:nvSpPr>
          <p:cNvPr id="4" name="object 4"/>
          <p:cNvSpPr txBox="1"/>
          <p:nvPr/>
        </p:nvSpPr>
        <p:spPr>
          <a:xfrm>
            <a:off x="1254277" y="1913943"/>
            <a:ext cx="15796894" cy="17849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Each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data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base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type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has a </a:t>
            </a:r>
            <a:r>
              <a:rPr sz="5750" spc="-5" dirty="0">
                <a:solidFill>
                  <a:srgbClr val="212733"/>
                </a:solidFill>
                <a:latin typeface="Arial"/>
                <a:cs typeface="Arial"/>
              </a:rPr>
              <a:t>different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connection  string </a:t>
            </a: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and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list of</a:t>
            </a:r>
            <a:r>
              <a:rPr sz="5750" spc="-10" dirty="0">
                <a:solidFill>
                  <a:srgbClr val="212733"/>
                </a:solidFill>
                <a:latin typeface="Arial"/>
                <a:cs typeface="Arial"/>
              </a:rPr>
              <a:t>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requirements.</a:t>
            </a:r>
            <a:endParaRPr sz="57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54277" y="5913821"/>
            <a:ext cx="17477105" cy="26644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14984" marR="5080" indent="-502284">
              <a:lnSpc>
                <a:spcPct val="100400"/>
              </a:lnSpc>
              <a:spcBef>
                <a:spcPts val="90"/>
              </a:spcBef>
              <a:buClr>
                <a:srgbClr val="447FB5"/>
              </a:buClr>
              <a:buSzPct val="81739"/>
              <a:buChar char="‣"/>
              <a:tabLst>
                <a:tab pos="514984" algn="l"/>
                <a:tab pos="515620" algn="l"/>
              </a:tabLst>
            </a:pPr>
            <a:r>
              <a:rPr sz="5750" spc="10" dirty="0">
                <a:solidFill>
                  <a:srgbClr val="212733"/>
                </a:solidFill>
                <a:latin typeface="Arial"/>
                <a:cs typeface="Arial"/>
              </a:rPr>
              <a:t>More on </a:t>
            </a:r>
            <a:r>
              <a:rPr sz="5750" spc="5" dirty="0">
                <a:solidFill>
                  <a:srgbClr val="212733"/>
                </a:solidFill>
                <a:latin typeface="Arial"/>
                <a:cs typeface="Arial"/>
              </a:rPr>
              <a:t>connection strings: </a:t>
            </a:r>
            <a:r>
              <a:rPr sz="5750" u="heavy" spc="5" dirty="0">
                <a:solidFill>
                  <a:srgbClr val="212733"/>
                </a:solidFill>
                <a:uFill>
                  <a:solidFill>
                    <a:srgbClr val="212733"/>
                  </a:solidFill>
                </a:uFill>
                <a:latin typeface="Arial"/>
                <a:cs typeface="Arial"/>
                <a:hlinkClick r:id="rId2"/>
              </a:rPr>
              <a:t>https://db.rstudio.com/  best-practices/drivers/#connecting-to-a-database-in-  r</a:t>
            </a:r>
            <a:endParaRPr sz="575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54925" y="4296238"/>
            <a:ext cx="17594580" cy="922560"/>
          </a:xfrm>
          <a:prstGeom prst="rect">
            <a:avLst/>
          </a:prstGeom>
          <a:solidFill>
            <a:srgbClr val="F6F6F6"/>
          </a:solidFill>
          <a:ln w="20941">
            <a:solidFill>
              <a:srgbClr val="D3D3D3"/>
            </a:solidFill>
          </a:ln>
        </p:spPr>
        <p:txBody>
          <a:bodyPr vert="horz" wrap="square" lIns="0" tIns="10160" rIns="0" bIns="0" rtlCol="0">
            <a:spAutoFit/>
          </a:bodyPr>
          <a:lstStyle/>
          <a:p>
            <a:pPr marL="53340" marR="241935">
              <a:lnSpc>
                <a:spcPct val="113599"/>
              </a:lnSpc>
              <a:spcBef>
                <a:spcPts val="80"/>
              </a:spcBef>
              <a:tabLst>
                <a:tab pos="1058545" algn="l"/>
                <a:tab pos="1461135" algn="l"/>
                <a:tab pos="1661795" algn="l"/>
                <a:tab pos="2667000" algn="l"/>
                <a:tab pos="4476750" algn="l"/>
                <a:tab pos="4878705" algn="l"/>
                <a:tab pos="6487160" algn="l"/>
                <a:tab pos="6889115" algn="l"/>
                <a:tab pos="7693659" algn="l"/>
                <a:tab pos="7894320" algn="l"/>
                <a:tab pos="8095615" algn="l"/>
                <a:tab pos="8296275" algn="l"/>
                <a:tab pos="10106025" algn="l"/>
                <a:tab pos="10507980" algn="l"/>
                <a:tab pos="10909935" algn="l"/>
                <a:tab pos="11312525" algn="l"/>
                <a:tab pos="11915140" algn="l"/>
                <a:tab pos="12317095" algn="l"/>
                <a:tab pos="13322935" algn="l"/>
                <a:tab pos="15735300" algn="l"/>
                <a:tab pos="16137255" algn="l"/>
              </a:tabLst>
            </a:pPr>
            <a:r>
              <a:rPr sz="2600" spc="40" dirty="0">
                <a:latin typeface="Lucida Sans Unicode"/>
                <a:cs typeface="Lucida Sans Unicode"/>
              </a:rPr>
              <a:t>conn	</a:t>
            </a:r>
            <a:r>
              <a:rPr sz="2600" spc="-204" dirty="0">
                <a:latin typeface="Lucida Sans Unicode"/>
                <a:cs typeface="Lucida Sans Unicode"/>
              </a:rPr>
              <a:t>&lt;-</a:t>
            </a:r>
            <a:r>
              <a:rPr lang="en-US" sz="2600" spc="-204" dirty="0">
                <a:latin typeface="Lucida Sans Unicode"/>
                <a:cs typeface="Lucida Sans Unicode"/>
              </a:rPr>
              <a:t> </a:t>
            </a:r>
            <a:r>
              <a:rPr sz="2600" spc="-204" dirty="0">
                <a:latin typeface="Lucida Sans Unicode"/>
                <a:cs typeface="Lucida Sans Unicode"/>
              </a:rPr>
              <a:t>	</a:t>
            </a:r>
            <a:r>
              <a:rPr sz="2600" spc="225" dirty="0">
                <a:latin typeface="Lucida Sans Unicode"/>
                <a:cs typeface="Lucida Sans Unicode"/>
              </a:rPr>
              <a:t>dbConnect(odbc::</a:t>
            </a:r>
            <a:r>
              <a:rPr sz="2600" spc="225" dirty="0" err="1">
                <a:latin typeface="Lucida Sans Unicode"/>
                <a:cs typeface="Lucida Sans Unicode"/>
              </a:rPr>
              <a:t>odbc</a:t>
            </a:r>
            <a:r>
              <a:rPr sz="2600" spc="225" dirty="0">
                <a:latin typeface="Lucida Sans Unicode"/>
                <a:cs typeface="Lucida Sans Unicode"/>
              </a:rPr>
              <a:t>(),</a:t>
            </a:r>
            <a:r>
              <a:rPr lang="en-US" sz="2600" spc="225" dirty="0">
                <a:latin typeface="Lucida Sans Unicode"/>
                <a:cs typeface="Lucida Sans Unicode"/>
              </a:rPr>
              <a:t> </a:t>
            </a:r>
            <a:r>
              <a:rPr sz="2600" spc="360" dirty="0">
                <a:latin typeface="Lucida Sans Unicode"/>
                <a:cs typeface="Lucida Sans Unicode"/>
              </a:rPr>
              <a:t>driver	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lang="en-US" sz="2600" spc="-484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	</a:t>
            </a:r>
            <a:r>
              <a:rPr sz="2600" spc="265" dirty="0">
                <a:latin typeface="Lucida Sans Unicode"/>
                <a:cs typeface="Lucida Sans Unicode"/>
              </a:rPr>
              <a:t>"FreeTDS",	</a:t>
            </a:r>
            <a:r>
              <a:rPr lang="en-US" sz="2600" spc="265" dirty="0">
                <a:latin typeface="Lucida Sans Unicode"/>
                <a:cs typeface="Lucida Sans Unicode"/>
              </a:rPr>
              <a:t> </a:t>
            </a:r>
            <a:r>
              <a:rPr sz="2600" spc="295" dirty="0">
                <a:latin typeface="Lucida Sans Unicode"/>
                <a:cs typeface="Lucida Sans Unicode"/>
              </a:rPr>
              <a:t>server</a:t>
            </a:r>
            <a:r>
              <a:rPr lang="en-US" sz="2600" spc="295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=	</a:t>
            </a:r>
            <a:r>
              <a:rPr sz="2600" spc="145" dirty="0">
                <a:latin typeface="Lucida Sans Unicode"/>
                <a:cs typeface="Lucida Sans Unicode"/>
              </a:rPr>
              <a:t>"IP_or_HOST_ADDRESS", </a:t>
            </a:r>
            <a:r>
              <a:rPr lang="en-US" sz="2600" spc="145" dirty="0">
                <a:latin typeface="Lucida Sans Unicode"/>
                <a:cs typeface="Lucida Sans Unicode"/>
              </a:rPr>
              <a:t> </a:t>
            </a:r>
            <a:r>
              <a:rPr sz="2600" spc="280" dirty="0">
                <a:latin typeface="Lucida Sans Unicode"/>
                <a:cs typeface="Lucida Sans Unicode"/>
              </a:rPr>
              <a:t>por</a:t>
            </a:r>
            <a:r>
              <a:rPr sz="2600" spc="195" dirty="0">
                <a:latin typeface="Lucida Sans Unicode"/>
                <a:cs typeface="Lucida Sans Unicode"/>
              </a:rPr>
              <a:t>t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110" dirty="0">
                <a:latin typeface="Lucida Sans Unicode"/>
                <a:cs typeface="Lucida Sans Unicode"/>
              </a:rPr>
              <a:t>1433</a:t>
            </a:r>
            <a:r>
              <a:rPr sz="2600" spc="55" dirty="0">
                <a:latin typeface="Lucida Sans Unicode"/>
                <a:cs typeface="Lucida Sans Unicode"/>
              </a:rPr>
              <a:t>,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160" dirty="0">
                <a:latin typeface="Lucida Sans Unicode"/>
                <a:cs typeface="Lucida Sans Unicode"/>
              </a:rPr>
              <a:t>databas</a:t>
            </a:r>
            <a:r>
              <a:rPr sz="2600" spc="170" dirty="0">
                <a:latin typeface="Lucida Sans Unicode"/>
                <a:cs typeface="Lucida Sans Unicode"/>
              </a:rPr>
              <a:t>e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85" dirty="0">
                <a:latin typeface="Lucida Sans Unicode"/>
                <a:cs typeface="Lucida Sans Unicode"/>
              </a:rPr>
              <a:t>"DBName"</a:t>
            </a:r>
            <a:r>
              <a:rPr sz="2600" spc="45" dirty="0">
                <a:latin typeface="Lucida Sans Unicode"/>
                <a:cs typeface="Lucida Sans Unicode"/>
              </a:rPr>
              <a:t>,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215" dirty="0" err="1">
                <a:latin typeface="Lucida Sans Unicode"/>
                <a:cs typeface="Lucida Sans Unicode"/>
              </a:rPr>
              <a:t>ui</a:t>
            </a:r>
            <a:r>
              <a:rPr sz="2600" spc="305" dirty="0" err="1">
                <a:latin typeface="Lucida Sans Unicode"/>
                <a:cs typeface="Lucida Sans Unicode"/>
              </a:rPr>
              <a:t>d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lang="en-US" sz="2600" spc="-484" dirty="0">
                <a:latin typeface="Lucida Sans Unicode"/>
                <a:cs typeface="Lucida Sans Unicode"/>
              </a:rPr>
              <a:t> 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lang="en-US" sz="2600" spc="195" dirty="0">
                <a:latin typeface="Lucida Sans Unicode"/>
                <a:cs typeface="Lucida Sans Unicode"/>
              </a:rPr>
              <a:t> </a:t>
            </a:r>
            <a:r>
              <a:rPr sz="2600" spc="195" dirty="0">
                <a:latin typeface="Lucida Sans Unicode"/>
                <a:cs typeface="Lucida Sans Unicode"/>
              </a:rPr>
              <a:t>un</a:t>
            </a:r>
            <a:r>
              <a:rPr sz="2600" spc="114" dirty="0">
                <a:latin typeface="Lucida Sans Unicode"/>
                <a:cs typeface="Lucida Sans Unicode"/>
              </a:rPr>
              <a:t>,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-190" dirty="0" err="1">
                <a:latin typeface="Lucida Sans Unicode"/>
                <a:cs typeface="Lucida Sans Unicode"/>
              </a:rPr>
              <a:t>pw</a:t>
            </a:r>
            <a:r>
              <a:rPr sz="2600" spc="-165" dirty="0" err="1">
                <a:latin typeface="Lucida Sans Unicode"/>
                <a:cs typeface="Lucida Sans Unicode"/>
              </a:rPr>
              <a:t>d</a:t>
            </a:r>
            <a:r>
              <a:rPr lang="en-US" sz="2600" spc="-165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150" dirty="0">
                <a:latin typeface="Lucida Sans Unicode"/>
                <a:cs typeface="Lucida Sans Unicode"/>
              </a:rPr>
              <a:t>pw</a:t>
            </a:r>
            <a:r>
              <a:rPr sz="2600" spc="85" dirty="0">
                <a:latin typeface="Lucida Sans Unicode"/>
                <a:cs typeface="Lucida Sans Unicode"/>
              </a:rPr>
              <a:t>,</a:t>
            </a:r>
            <a:r>
              <a:rPr sz="2600" dirty="0">
                <a:latin typeface="Lucida Sans Unicode"/>
                <a:cs typeface="Lucida Sans Unicode"/>
              </a:rPr>
              <a:t>	</a:t>
            </a:r>
            <a:r>
              <a:rPr sz="2600" spc="140" dirty="0" err="1">
                <a:latin typeface="Lucida Sans Unicode"/>
                <a:cs typeface="Lucida Sans Unicode"/>
              </a:rPr>
              <a:t>TDS_Versio</a:t>
            </a:r>
            <a:r>
              <a:rPr sz="2600" spc="165" dirty="0" err="1">
                <a:latin typeface="Lucida Sans Unicode"/>
                <a:cs typeface="Lucida Sans Unicode"/>
              </a:rPr>
              <a:t>n</a:t>
            </a:r>
            <a:r>
              <a:rPr lang="en-US" sz="2600" dirty="0">
                <a:latin typeface="Lucida Sans Unicode"/>
                <a:cs typeface="Lucida Sans Unicode"/>
              </a:rPr>
              <a:t> </a:t>
            </a:r>
            <a:r>
              <a:rPr sz="2600" spc="-484" dirty="0">
                <a:latin typeface="Lucida Sans Unicode"/>
                <a:cs typeface="Lucida Sans Unicode"/>
              </a:rPr>
              <a:t>=</a:t>
            </a:r>
            <a:r>
              <a:rPr lang="en-US" sz="2600" dirty="0">
                <a:latin typeface="Lucida Sans Unicode"/>
                <a:cs typeface="Lucida Sans Unicode"/>
              </a:rPr>
              <a:t>  </a:t>
            </a:r>
            <a:r>
              <a:rPr sz="2600" spc="430" dirty="0">
                <a:latin typeface="Lucida Sans Unicode"/>
                <a:cs typeface="Lucida Sans Unicode"/>
              </a:rPr>
              <a:t>"8.0")</a:t>
            </a:r>
            <a:endParaRPr sz="26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5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147050" y="735479"/>
            <a:ext cx="2788630" cy="31399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40" dirty="0">
                <a:latin typeface="+mn-lt"/>
              </a:rPr>
              <a:t>Your</a:t>
            </a:r>
            <a:r>
              <a:rPr spc="-325" dirty="0">
                <a:latin typeface="+mn-lt"/>
              </a:rPr>
              <a:t> </a:t>
            </a:r>
            <a:r>
              <a:rPr spc="110" dirty="0">
                <a:latin typeface="+mn-lt"/>
              </a:rPr>
              <a:t>Turn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872059" y="3897129"/>
            <a:ext cx="16264890" cy="1154162"/>
          </a:xfrm>
          <a:prstGeom prst="rect">
            <a:avLst/>
          </a:prstGeom>
        </p:spPr>
        <p:txBody>
          <a:bodyPr vert="horz" wrap="square" lIns="0" tIns="304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400"/>
              </a:spcBef>
            </a:pPr>
            <a:r>
              <a:rPr sz="5500" spc="15" dirty="0">
                <a:solidFill>
                  <a:srgbClr val="005493"/>
                </a:solidFill>
                <a:latin typeface="Calibri"/>
                <a:cs typeface="Calibri"/>
              </a:rPr>
              <a:t>Go t</a:t>
            </a:r>
            <a:r>
              <a:rPr lang="en-US" sz="5500" spc="15" dirty="0">
                <a:solidFill>
                  <a:srgbClr val="005493"/>
                </a:solidFill>
                <a:latin typeface="Calibri"/>
                <a:cs typeface="Calibri"/>
              </a:rPr>
              <a:t>o </a:t>
            </a:r>
            <a:r>
              <a:rPr lang="en-US" sz="5500" spc="15" dirty="0" err="1">
                <a:solidFill>
                  <a:srgbClr val="005493"/>
                </a:solidFill>
                <a:latin typeface="Calibri"/>
                <a:cs typeface="Calibri"/>
              </a:rPr>
              <a:t>Rstudio</a:t>
            </a:r>
            <a:r>
              <a:rPr lang="en-US" sz="5500" spc="15" dirty="0">
                <a:solidFill>
                  <a:srgbClr val="005493"/>
                </a:solidFill>
                <a:latin typeface="Calibri"/>
                <a:cs typeface="Calibri"/>
              </a:rPr>
              <a:t> and open the </a:t>
            </a:r>
            <a:r>
              <a:rPr lang="en-US" sz="5500" spc="15" dirty="0" err="1">
                <a:solidFill>
                  <a:srgbClr val="005493"/>
                </a:solidFill>
                <a:latin typeface="Calibri"/>
                <a:cs typeface="Calibri"/>
              </a:rPr>
              <a:t>dbi_example.Rmd</a:t>
            </a:r>
            <a:endParaRPr lang="en-US" sz="5500" spc="15" dirty="0">
              <a:solidFill>
                <a:srgbClr val="005493"/>
              </a:solidFill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5880"/>
              </a:lnSpc>
            </a:pPr>
            <a:fld id="{81D60167-4931-47E6-BA6A-407CBD079E47}" type="slidenum">
              <a:rPr spc="-55" dirty="0"/>
              <a:t>48</a:t>
            </a:fld>
            <a:endParaRPr spc="-55" dirty="0"/>
          </a:p>
        </p:txBody>
      </p:sp>
      <p:pic>
        <p:nvPicPr>
          <p:cNvPr id="9" name="5 Minute Timer">
            <a:hlinkClick r:id="" action="ppaction://media"/>
            <a:extLst>
              <a:ext uri="{FF2B5EF4-FFF2-40B4-BE49-F238E27FC236}">
                <a16:creationId xmlns:a16="http://schemas.microsoft.com/office/drawing/2014/main" id="{5F7CDA38-0433-4EF0-8EBD-ACE99876B7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214850" y="9617075"/>
            <a:ext cx="2744780" cy="154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393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02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814256" y="8866610"/>
            <a:ext cx="2484120" cy="6286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950" dirty="0">
                <a:solidFill>
                  <a:srgbClr val="535353"/>
                </a:solidFill>
                <a:latin typeface="Arial"/>
                <a:cs typeface="Arial"/>
              </a:rPr>
              <a:t>–Wikipedia</a:t>
            </a:r>
            <a:endParaRPr sz="395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90894" y="1044859"/>
            <a:ext cx="16050894" cy="699071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12700" marR="5080" algn="ctr">
              <a:lnSpc>
                <a:spcPts val="10970"/>
              </a:lnSpc>
              <a:spcBef>
                <a:spcPts val="475"/>
              </a:spcBef>
              <a:tabLst>
                <a:tab pos="3759835" algn="l"/>
                <a:tab pos="4167504" algn="l"/>
              </a:tabLst>
            </a:pP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“SQL</a:t>
            </a:r>
            <a:r>
              <a:rPr sz="9150" spc="-335" dirty="0">
                <a:solidFill>
                  <a:srgbClr val="005493"/>
                </a:solidFill>
                <a:latin typeface="Arial"/>
                <a:cs typeface="Arial"/>
              </a:rPr>
              <a:t>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is	a domain specific  language used in</a:t>
            </a:r>
            <a:r>
              <a:rPr sz="9150" spc="-45" dirty="0">
                <a:solidFill>
                  <a:srgbClr val="005493"/>
                </a:solidFill>
                <a:latin typeface="Arial"/>
                <a:cs typeface="Arial"/>
              </a:rPr>
              <a:t> 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programming 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and …	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data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held in a 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relational  </a:t>
            </a:r>
            <a:r>
              <a:rPr sz="9150" dirty="0">
                <a:solidFill>
                  <a:srgbClr val="005493"/>
                </a:solidFill>
                <a:latin typeface="Arial"/>
                <a:cs typeface="Arial"/>
              </a:rPr>
              <a:t>database management  </a:t>
            </a:r>
            <a:r>
              <a:rPr sz="9150" spc="-5" dirty="0">
                <a:solidFill>
                  <a:srgbClr val="005493"/>
                </a:solidFill>
                <a:latin typeface="Arial"/>
                <a:cs typeface="Arial"/>
              </a:rPr>
              <a:t>system”</a:t>
            </a:r>
            <a:endParaRPr sz="91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100" cy="113085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4383478" y="5860177"/>
            <a:ext cx="5720621" cy="5448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813050" y="3106144"/>
            <a:ext cx="11887200" cy="5096267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R="5715" algn="ctr">
              <a:lnSpc>
                <a:spcPct val="100000"/>
              </a:lnSpc>
              <a:spcBef>
                <a:spcPts val="3620"/>
              </a:spcBef>
            </a:pPr>
            <a:r>
              <a:rPr lang="en-US" sz="16500" spc="5" dirty="0">
                <a:solidFill>
                  <a:schemeClr val="bg1"/>
                </a:solidFill>
              </a:rPr>
              <a:t>Structuring a Query</a:t>
            </a:r>
            <a:endParaRPr lang="en-US" sz="165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4365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702903" y="176749"/>
            <a:ext cx="582295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5" dirty="0"/>
              <a:t>Q</a:t>
            </a:r>
            <a:r>
              <a:rPr spc="-10" dirty="0"/>
              <a:t>UERIES</a:t>
            </a:r>
          </a:p>
        </p:txBody>
      </p:sp>
      <p:sp>
        <p:nvSpPr>
          <p:cNvPr id="5" name="object 5"/>
          <p:cNvSpPr/>
          <p:nvPr/>
        </p:nvSpPr>
        <p:spPr>
          <a:xfrm>
            <a:off x="3186949" y="2188561"/>
            <a:ext cx="13730199" cy="69314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023734" y="10437243"/>
            <a:ext cx="5410200" cy="6540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00" spc="10" dirty="0">
                <a:solidFill>
                  <a:srgbClr val="535353"/>
                </a:solidFill>
                <a:latin typeface="Arial"/>
                <a:cs typeface="Arial"/>
              </a:rPr>
              <a:t>Source: </a:t>
            </a:r>
            <a:r>
              <a:rPr sz="4100" u="heavy" spc="10" dirty="0">
                <a:solidFill>
                  <a:srgbClr val="535353"/>
                </a:solidFill>
                <a:uFill>
                  <a:solidFill>
                    <a:srgbClr val="535353"/>
                  </a:solidFill>
                </a:uFill>
                <a:latin typeface="Arial"/>
                <a:cs typeface="Arial"/>
                <a:hlinkClick r:id="rId3"/>
              </a:rPr>
              <a:t>periscope</a:t>
            </a:r>
            <a:r>
              <a:rPr sz="4100" u="heavy" spc="-70" dirty="0">
                <a:solidFill>
                  <a:srgbClr val="535353"/>
                </a:solidFill>
                <a:uFill>
                  <a:solidFill>
                    <a:srgbClr val="535353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4100" u="heavy" spc="5" dirty="0">
                <a:solidFill>
                  <a:srgbClr val="535353"/>
                </a:solidFill>
                <a:uFill>
                  <a:solidFill>
                    <a:srgbClr val="535353"/>
                  </a:solidFill>
                </a:uFill>
                <a:latin typeface="Arial"/>
                <a:cs typeface="Arial"/>
                <a:hlinkClick r:id="rId3"/>
              </a:rPr>
              <a:t>data</a:t>
            </a:r>
            <a:endParaRPr sz="41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3302" y="209417"/>
            <a:ext cx="2680546" cy="268054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86621" y="176749"/>
            <a:ext cx="6539230" cy="1570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EXERCISE</a:t>
            </a:r>
          </a:p>
        </p:txBody>
      </p:sp>
      <p:sp>
        <p:nvSpPr>
          <p:cNvPr id="4" name="object 4"/>
          <p:cNvSpPr/>
          <p:nvPr/>
        </p:nvSpPr>
        <p:spPr>
          <a:xfrm>
            <a:off x="2795235" y="1887368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6" y="0"/>
                </a:lnTo>
                <a:lnTo>
                  <a:pt x="14383236" y="7537665"/>
                </a:lnTo>
                <a:lnTo>
                  <a:pt x="0" y="7537665"/>
                </a:lnTo>
                <a:lnTo>
                  <a:pt x="0" y="0"/>
                </a:lnTo>
                <a:close/>
              </a:path>
            </a:pathLst>
          </a:custGeom>
          <a:solidFill>
            <a:srgbClr val="D3D3D3">
              <a:alpha val="19999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2795235" y="1885445"/>
            <a:ext cx="14383385" cy="7538084"/>
          </a:xfrm>
          <a:custGeom>
            <a:avLst/>
            <a:gdLst/>
            <a:ahLst/>
            <a:cxnLst/>
            <a:rect l="l" t="t" r="r" b="b"/>
            <a:pathLst>
              <a:path w="14383385" h="7538084">
                <a:moveTo>
                  <a:pt x="0" y="0"/>
                </a:moveTo>
                <a:lnTo>
                  <a:pt x="14383237" y="0"/>
                </a:lnTo>
                <a:lnTo>
                  <a:pt x="14383237" y="7537664"/>
                </a:lnTo>
                <a:lnTo>
                  <a:pt x="0" y="7537664"/>
                </a:lnTo>
                <a:lnTo>
                  <a:pt x="0" y="0"/>
                </a:lnTo>
                <a:close/>
              </a:path>
            </a:pathLst>
          </a:custGeom>
          <a:ln w="20941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939522" y="1883899"/>
            <a:ext cx="14239098" cy="8288808"/>
          </a:xfrm>
          <a:prstGeom prst="rect">
            <a:avLst/>
          </a:prstGeom>
        </p:spPr>
        <p:txBody>
          <a:bodyPr vert="horz" wrap="square" lIns="0" tIns="329565" rIns="0" bIns="0" rtlCol="0">
            <a:spAutoFit/>
          </a:bodyPr>
          <a:lstStyle/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 err="1">
                <a:solidFill>
                  <a:srgbClr val="212733"/>
                </a:solidFill>
                <a:latin typeface="Arial"/>
                <a:cs typeface="Arial"/>
              </a:rPr>
              <a:t>install.packages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(“shiny”)</a:t>
            </a:r>
          </a:p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Run apps/</a:t>
            </a:r>
            <a:r>
              <a:rPr lang="en-US" sz="4100" spc="10" dirty="0" err="1">
                <a:solidFill>
                  <a:srgbClr val="212733"/>
                </a:solidFill>
                <a:latin typeface="Arial"/>
                <a:cs typeface="Arial"/>
              </a:rPr>
              <a:t>wprdc_sql.R</a:t>
            </a:r>
            <a:endParaRPr lang="en-US" sz="4100" spc="10" dirty="0">
              <a:solidFill>
                <a:srgbClr val="212733"/>
              </a:solidFill>
              <a:latin typeface="Arial"/>
              <a:cs typeface="Arial"/>
            </a:endParaRPr>
          </a:p>
          <a:p>
            <a:pPr marL="514984" marR="1860550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Build a query that selects all of the senor locations from the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  <a:hlinkClick r:id="rId5"/>
              </a:rPr>
              <a:t>Allegheny County Air Quality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 dataset</a:t>
            </a:r>
          </a:p>
          <a:p>
            <a:pPr marL="972184" marR="1860550" lvl="1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Hint 1: FROM would be the resource ID (1797ead8-8262-41cc-9099-cbc8a161924b)</a:t>
            </a:r>
          </a:p>
          <a:p>
            <a:pPr marL="972184" marR="1860550" lvl="1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Hint 2: The WPRDC uses a 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  <a:hlinkClick r:id="rId6"/>
              </a:rPr>
              <a:t>PostgreSQL</a:t>
            </a: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 backend</a:t>
            </a:r>
          </a:p>
          <a:p>
            <a:pPr marL="1429384" marR="1860550" lvl="2" indent="-502284">
              <a:lnSpc>
                <a:spcPct val="100499"/>
              </a:lnSpc>
              <a:spcBef>
                <a:spcPts val="95"/>
              </a:spcBef>
              <a:buClr>
                <a:srgbClr val="447FB5"/>
              </a:buClr>
              <a:buSzPct val="81707"/>
              <a:buFontTx/>
              <a:buChar char="‣"/>
              <a:tabLst>
                <a:tab pos="514984" algn="l"/>
                <a:tab pos="515620" algn="l"/>
              </a:tabLst>
            </a:pPr>
            <a:r>
              <a:rPr lang="en-US" sz="4100" spc="10" dirty="0">
                <a:solidFill>
                  <a:srgbClr val="212733"/>
                </a:solidFill>
                <a:latin typeface="Arial"/>
                <a:cs typeface="Arial"/>
              </a:rPr>
              <a:t>This means that anything that tables or columns that contain numbers or capital letters must be wrapped in double quotes</a:t>
            </a:r>
          </a:p>
          <a:p>
            <a:pPr marL="12700" marR="5080">
              <a:lnSpc>
                <a:spcPct val="100499"/>
              </a:lnSpc>
              <a:spcBef>
                <a:spcPts val="2475"/>
              </a:spcBef>
            </a:pPr>
            <a:endParaRPr sz="4100" dirty="0">
              <a:latin typeface="Arial"/>
              <a:cs typeface="Arial"/>
            </a:endParaRPr>
          </a:p>
        </p:txBody>
      </p:sp>
      <p:pic>
        <p:nvPicPr>
          <p:cNvPr id="12" name="2 Minute Timer">
            <a:hlinkClick r:id="" action="ppaction://media"/>
            <a:extLst>
              <a:ext uri="{FF2B5EF4-FFF2-40B4-BE49-F238E27FC236}">
                <a16:creationId xmlns:a16="http://schemas.microsoft.com/office/drawing/2014/main" id="{E51EDD5C-3A17-472F-820D-43C216A9A2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256236" y="8702675"/>
            <a:ext cx="2223042" cy="12504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02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350115">
              <a:lnSpc>
                <a:spcPct val="100000"/>
              </a:lnSpc>
              <a:spcBef>
                <a:spcPts val="90"/>
              </a:spcBef>
            </a:pPr>
            <a:r>
              <a:rPr spc="-10" dirty="0">
                <a:solidFill>
                  <a:srgbClr val="D3D3D3"/>
                </a:solidFill>
              </a:rPr>
              <a:t>S</a:t>
            </a:r>
            <a:r>
              <a:rPr spc="-15" dirty="0">
                <a:solidFill>
                  <a:srgbClr val="D3D3D3"/>
                </a:solidFill>
              </a:rPr>
              <a:t>O</a:t>
            </a:r>
            <a:r>
              <a:rPr spc="-10" dirty="0">
                <a:solidFill>
                  <a:srgbClr val="D3D3D3"/>
                </a:solidFill>
              </a:rPr>
              <a:t>LUTION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974850" y="5135969"/>
            <a:ext cx="16345307" cy="744435"/>
          </a:xfrm>
          <a:prstGeom prst="rect">
            <a:avLst/>
          </a:prstGeom>
          <a:solidFill>
            <a:srgbClr val="D3D3D3">
              <a:alpha val="19999"/>
            </a:srgbClr>
          </a:solidFill>
          <a:ln w="20941">
            <a:solidFill>
              <a:srgbClr val="D3D3D3"/>
            </a:solidFill>
          </a:ln>
        </p:spPr>
        <p:txBody>
          <a:bodyPr vert="horz" wrap="square" lIns="0" tIns="127635" rIns="0" bIns="0" rtlCol="0">
            <a:spAutoFit/>
          </a:bodyPr>
          <a:lstStyle/>
          <a:p>
            <a:pPr marL="53340">
              <a:lnSpc>
                <a:spcPct val="100000"/>
              </a:lnSpc>
              <a:spcBef>
                <a:spcPts val="1005"/>
              </a:spcBef>
              <a:tabLst>
                <a:tab pos="2141855" algn="l"/>
                <a:tab pos="2738755" algn="l"/>
                <a:tab pos="4231005" algn="l"/>
              </a:tabLst>
            </a:pPr>
            <a:r>
              <a:rPr lang="en-US" sz="4000" spc="80" dirty="0">
                <a:solidFill>
                  <a:srgbClr val="212733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SELECT * FROM "b646336a-deb4-4075-aee4-c5d28d88c426"</a:t>
            </a:r>
          </a:p>
        </p:txBody>
      </p:sp>
      <p:sp>
        <p:nvSpPr>
          <p:cNvPr id="4" name="object 4"/>
          <p:cNvSpPr/>
          <p:nvPr/>
        </p:nvSpPr>
        <p:spPr>
          <a:xfrm>
            <a:off x="209417" y="209417"/>
            <a:ext cx="2680546" cy="2680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</TotalTime>
  <Words>1386</Words>
  <Application>Microsoft Office PowerPoint</Application>
  <PresentationFormat>Custom</PresentationFormat>
  <Paragraphs>199</Paragraphs>
  <Slides>48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Arial</vt:lpstr>
      <vt:lpstr>Calibri</vt:lpstr>
      <vt:lpstr>Lucida Sans Unicode</vt:lpstr>
      <vt:lpstr>Tahoma</vt:lpstr>
      <vt:lpstr>Times New Roman</vt:lpstr>
      <vt:lpstr>Trebuchet MS</vt:lpstr>
      <vt:lpstr>Office Theme</vt:lpstr>
      <vt:lpstr>Import</vt:lpstr>
      <vt:lpstr>“I  use databases  because its where the data is.”</vt:lpstr>
      <vt:lpstr>(Applied) Data Science</vt:lpstr>
      <vt:lpstr>SQL</vt:lpstr>
      <vt:lpstr>PowerPoint Presentation</vt:lpstr>
      <vt:lpstr>PowerPoint Presentation</vt:lpstr>
      <vt:lpstr>QUERIES</vt:lpstr>
      <vt:lpstr>EXERCISE</vt:lpstr>
      <vt:lpstr>SOLUTION</vt:lpstr>
      <vt:lpstr>PowerPoint Presentation</vt:lpstr>
      <vt:lpstr>BETWEEN … AND</vt:lpstr>
      <vt:lpstr>IN STATEMENTS</vt:lpstr>
      <vt:lpstr>EXERCISE</vt:lpstr>
      <vt:lpstr>SOLUTION</vt:lpstr>
      <vt:lpstr>PowerPoint Presentation</vt:lpstr>
      <vt:lpstr>PowerPoint Presentation</vt:lpstr>
      <vt:lpstr>SQL FUNCTIONS Sometimes you don’t just want the raw data</vt:lpstr>
      <vt:lpstr>DISTINCT</vt:lpstr>
      <vt:lpstr>PowerPoint Presentation</vt:lpstr>
      <vt:lpstr>MATH FUNCTIONS</vt:lpstr>
      <vt:lpstr>PowerPoint Presentation</vt:lpstr>
      <vt:lpstr>COUNT, AVERAGE, SUM</vt:lpstr>
      <vt:lpstr>PowerPoint Presentation</vt:lpstr>
      <vt:lpstr>GROUP BY</vt:lpstr>
      <vt:lpstr>PowerPoint Presentation</vt:lpstr>
      <vt:lpstr>EXERCISE</vt:lpstr>
      <vt:lpstr>SOLUTION</vt:lpstr>
      <vt:lpstr>PowerPoint Presentation</vt:lpstr>
      <vt:lpstr>CASE</vt:lpstr>
      <vt:lpstr>PowerPoint Presentation</vt:lpstr>
      <vt:lpstr>CONCAT</vt:lpstr>
      <vt:lpstr>PowerPoint Presentation</vt:lpstr>
      <vt:lpstr>PowerPoint Presentation</vt:lpstr>
      <vt:lpstr>PowerPoint Presentation</vt:lpstr>
      <vt:lpstr>Left/Right Join</vt:lpstr>
      <vt:lpstr>Inner/Outer Join</vt:lpstr>
      <vt:lpstr>Anti-Joins</vt:lpstr>
      <vt:lpstr>Writing SQL</vt:lpstr>
      <vt:lpstr>SQL IDE’S</vt:lpstr>
      <vt:lpstr>DB Connections</vt:lpstr>
      <vt:lpstr>CONNECTING</vt:lpstr>
      <vt:lpstr>ALLOWING HANDSHAKES</vt:lpstr>
      <vt:lpstr>PowerPoint Presentation</vt:lpstr>
      <vt:lpstr>ENVIRONMENTAL VARIABLE OR FILE</vt:lpstr>
      <vt:lpstr>BUILDING AN ENVIRON FILE</vt:lpstr>
      <vt:lpstr>LOADING VARIABLES</vt:lpstr>
      <vt:lpstr>ESTABLISHING CONNECTIONS</vt:lpstr>
      <vt:lpstr>Your Turn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</dc:title>
  <cp:lastModifiedBy>Arnold, Geoffrey</cp:lastModifiedBy>
  <cp:revision>28</cp:revision>
  <dcterms:created xsi:type="dcterms:W3CDTF">2019-10-29T13:43:56Z</dcterms:created>
  <dcterms:modified xsi:type="dcterms:W3CDTF">2024-09-05T14:02:18Z</dcterms:modified>
</cp:coreProperties>
</file>